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sldIdLst>
    <p:sldId id="357" r:id="rId2"/>
    <p:sldId id="326" r:id="rId3"/>
    <p:sldId id="365" r:id="rId4"/>
    <p:sldId id="373" r:id="rId5"/>
    <p:sldId id="366" r:id="rId6"/>
    <p:sldId id="367" r:id="rId7"/>
    <p:sldId id="368" r:id="rId8"/>
    <p:sldId id="350" r:id="rId9"/>
    <p:sldId id="355" r:id="rId10"/>
    <p:sldId id="360" r:id="rId11"/>
    <p:sldId id="361" r:id="rId12"/>
    <p:sldId id="362" r:id="rId13"/>
    <p:sldId id="364" r:id="rId14"/>
    <p:sldId id="363" r:id="rId15"/>
    <p:sldId id="372" r:id="rId16"/>
    <p:sldId id="371" r:id="rId17"/>
    <p:sldId id="369" r:id="rId18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BFED6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2" d="100"/>
          <a:sy n="32" d="100"/>
        </p:scale>
        <p:origin x="-1190" y="-67"/>
      </p:cViewPr>
      <p:guideLst>
        <p:guide orient="horz" pos="3223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57" tIns="48128" rIns="96257" bIns="48128" numCol="1" anchor="t" anchorCtr="0" compatLnSpc="1">
            <a:prstTxWarp prst="textNoShape">
              <a:avLst/>
            </a:prstTxWarp>
          </a:bodyPr>
          <a:lstStyle>
            <a:lvl1pPr defTabSz="96202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57" tIns="48128" rIns="96257" bIns="48128" numCol="1" anchor="t" anchorCtr="0" compatLnSpc="1">
            <a:prstTxWarp prst="textNoShape">
              <a:avLst/>
            </a:prstTxWarp>
          </a:bodyPr>
          <a:lstStyle>
            <a:lvl1pPr algn="r" defTabSz="96202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3825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57" tIns="48128" rIns="96257" bIns="481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57" tIns="48128" rIns="96257" bIns="48128" numCol="1" anchor="b" anchorCtr="0" compatLnSpc="1">
            <a:prstTxWarp prst="textNoShape">
              <a:avLst/>
            </a:prstTxWarp>
          </a:bodyPr>
          <a:lstStyle>
            <a:lvl1pPr defTabSz="96202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57" tIns="48128" rIns="96257" bIns="48128" numCol="1" anchor="b" anchorCtr="0" compatLnSpc="1">
            <a:prstTxWarp prst="textNoShape">
              <a:avLst/>
            </a:prstTxWarp>
          </a:bodyPr>
          <a:lstStyle>
            <a:lvl1pPr algn="r" defTabSz="962025">
              <a:defRPr sz="1300"/>
            </a:lvl1pPr>
          </a:lstStyle>
          <a:p>
            <a:pPr>
              <a:defRPr/>
            </a:pPr>
            <a:fld id="{268D74CA-C730-42E7-96F2-BB9A388C6D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D816D-C78F-4227-8E67-619D3A0A51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2EC1B-1BCA-4659-89C3-8D672CF47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CED5E1-89D8-4112-8161-55A53B390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9794A0-37F9-49EC-86BC-ADEB9BD4F7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145D9-6509-447A-AAD3-67CE1D1DF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FCC39-384C-41E4-B8B6-29921A7D7E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7449F-7DD7-4BC1-9FCE-37C1538002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02804-CA4F-4AC3-9217-0F360A5D5B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D9028-EA0A-4658-ABC9-429B538F5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37956-202C-4953-BD41-E8B5E78013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3A30F-6532-4493-8D2F-B5F00D9CB1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68881-4D80-4000-8489-3C6DAED6A1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388" y="6248400"/>
            <a:ext cx="1903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E201119-6E35-4152-8D94-9BEE63F430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838200" y="1752600"/>
            <a:ext cx="7162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Pareto princip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744538" y="417513"/>
          <a:ext cx="7561262" cy="6043612"/>
        </p:xfrm>
        <a:graphic>
          <a:graphicData uri="http://schemas.openxmlformats.org/presentationml/2006/ole">
            <p:oleObj spid="_x0000_s5122" name="Picture" r:id="rId3" imgW="6886440" imgH="5505480" progId="Word.Pictur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744538" y="417513"/>
          <a:ext cx="7561262" cy="6043612"/>
        </p:xfrm>
        <a:graphic>
          <a:graphicData uri="http://schemas.openxmlformats.org/presentationml/2006/ole">
            <p:oleObj spid="_x0000_s6146" name="Picture" r:id="rId3" imgW="6886440" imgH="5505480" progId="Word.Pictur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744538" y="417513"/>
          <a:ext cx="7561262" cy="6043612"/>
        </p:xfrm>
        <a:graphic>
          <a:graphicData uri="http://schemas.openxmlformats.org/presentationml/2006/ole">
            <p:oleObj spid="_x0000_s7170" name="Picture" r:id="rId3" imgW="6886440" imgH="5505480" progId="Word.Pictur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744538" y="417513"/>
          <a:ext cx="7561262" cy="6043612"/>
        </p:xfrm>
        <a:graphic>
          <a:graphicData uri="http://schemas.openxmlformats.org/presentationml/2006/ole">
            <p:oleObj spid="_x0000_s8194" name="Picture" r:id="rId3" imgW="6886440" imgH="5505480" progId="Word.Pictur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744538" y="417513"/>
          <a:ext cx="7561262" cy="6043612"/>
        </p:xfrm>
        <a:graphic>
          <a:graphicData uri="http://schemas.openxmlformats.org/presentationml/2006/ole">
            <p:oleObj spid="_x0000_s9218" name="Picture" r:id="rId3" imgW="6886440" imgH="5505480" progId="Word.Pictur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76200"/>
            <a:ext cx="6477000" cy="1447800"/>
          </a:xfrm>
        </p:spPr>
        <p:txBody>
          <a:bodyPr/>
          <a:lstStyle/>
          <a:p>
            <a:r>
              <a:rPr lang="sr-Latn-CS" sz="2400" b="1" smtClean="0">
                <a:solidFill>
                  <a:schemeClr val="tx1"/>
                </a:solidFill>
              </a:rPr>
              <a:t>„ UNAPREĐIVANJE PROCESA _______ </a:t>
            </a:r>
            <a:br>
              <a:rPr lang="sr-Latn-CS" sz="2400" b="1" smtClean="0">
                <a:solidFill>
                  <a:schemeClr val="tx1"/>
                </a:solidFill>
              </a:rPr>
            </a:br>
            <a:r>
              <a:rPr lang="sr-Latn-CS" sz="2400" b="1" smtClean="0">
                <a:solidFill>
                  <a:schemeClr val="tx1"/>
                </a:solidFill>
              </a:rPr>
              <a:t>POBOLJŠAVANJEM METODA RADA </a:t>
            </a:r>
            <a:br>
              <a:rPr lang="sr-Latn-CS" sz="2400" b="1" smtClean="0">
                <a:solidFill>
                  <a:schemeClr val="tx1"/>
                </a:solidFill>
              </a:rPr>
            </a:br>
            <a:r>
              <a:rPr lang="sr-Latn-CS" sz="2400" b="1" smtClean="0">
                <a:solidFill>
                  <a:schemeClr val="tx1"/>
                </a:solidFill>
              </a:rPr>
              <a:t>U PREDUZEĆU ____________ “</a:t>
            </a:r>
            <a:endParaRPr lang="en-US" sz="2400" smtClean="0">
              <a:solidFill>
                <a:schemeClr val="tx1"/>
              </a:solidFill>
            </a:endParaRPr>
          </a:p>
        </p:txBody>
      </p:sp>
      <p:graphicFrame>
        <p:nvGraphicFramePr>
          <p:cNvPr id="10242" name="Object 3"/>
          <p:cNvGraphicFramePr>
            <a:graphicFrameLocks noChangeAspect="1"/>
          </p:cNvGraphicFramePr>
          <p:nvPr/>
        </p:nvGraphicFramePr>
        <p:xfrm>
          <a:off x="273050" y="1600200"/>
          <a:ext cx="8566150" cy="14706600"/>
        </p:xfrm>
        <a:graphic>
          <a:graphicData uri="http://schemas.openxmlformats.org/presentationml/2006/ole">
            <p:oleObj spid="_x0000_s10242" name="Picture" r:id="rId3" imgW="5410080" imgH="9286920" progId="Word.Pictur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4"/>
          <p:cNvSpPr txBox="1">
            <a:spLocks noChangeArrowheads="1"/>
          </p:cNvSpPr>
          <p:nvPr/>
        </p:nvSpPr>
        <p:spPr bwMode="auto">
          <a:xfrm>
            <a:off x="2500313" y="571500"/>
            <a:ext cx="43576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r-Latn-CS" sz="2800" dirty="0"/>
              <a:t>Projektni zadatak – 2. deo</a:t>
            </a:r>
            <a:endParaRPr lang="en-US" sz="2800" dirty="0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/>
          <a:srcRect t="12927" b="35641"/>
          <a:stretch>
            <a:fillRect/>
          </a:stretch>
        </p:blipFill>
        <p:spPr bwMode="auto">
          <a:xfrm>
            <a:off x="2428875" y="1071563"/>
            <a:ext cx="4500563" cy="409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extBox 6"/>
          <p:cNvSpPr txBox="1">
            <a:spLocks noChangeArrowheads="1"/>
          </p:cNvSpPr>
          <p:nvPr/>
        </p:nvSpPr>
        <p:spPr bwMode="auto">
          <a:xfrm>
            <a:off x="1000125" y="5514975"/>
            <a:ext cx="70008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r-Latn-CS" dirty="0"/>
              <a:t>Dostaviti u papiru do: ponedeljka </a:t>
            </a:r>
            <a:r>
              <a:rPr lang="sr-Latn-CS" dirty="0" smtClean="0"/>
              <a:t>31</a:t>
            </a:r>
            <a:r>
              <a:rPr lang="sr-Latn-CS" dirty="0"/>
              <a:t>. </a:t>
            </a:r>
            <a:r>
              <a:rPr lang="sr-Latn-CS" dirty="0" smtClean="0"/>
              <a:t>mart </a:t>
            </a:r>
            <a:r>
              <a:rPr lang="sr-Latn-CS" dirty="0"/>
              <a:t>– UK</a:t>
            </a:r>
          </a:p>
          <a:p>
            <a:r>
              <a:rPr lang="sr-Latn-CS" dirty="0"/>
              <a:t>			   četvrtka      </a:t>
            </a:r>
            <a:r>
              <a:rPr lang="sr-Latn-CS" dirty="0" smtClean="0"/>
              <a:t>3. april </a:t>
            </a:r>
            <a:r>
              <a:rPr lang="sr-Latn-CS" dirty="0"/>
              <a:t>– OM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0" y="979488"/>
          <a:ext cx="9147175" cy="5329237"/>
        </p:xfrm>
        <a:graphic>
          <a:graphicData uri="http://schemas.openxmlformats.org/presentationml/2006/ole">
            <p:oleObj spid="_x0000_s11266" name="Picture" r:id="rId3" imgW="7696080" imgH="4486320" progId="Word.Pictur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r>
              <a:rPr lang="en-US" smtClean="0"/>
              <a:t>Pareto princip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915400" cy="4572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sr-Latn-CS" smtClean="0"/>
              <a:t>U svakoj grupi elemenata, koju posmatramo, </a:t>
            </a:r>
          </a:p>
          <a:p>
            <a:pPr marL="0" indent="0">
              <a:buFontTx/>
              <a:buNone/>
            </a:pPr>
            <a:r>
              <a:rPr lang="sr-Latn-CS" smtClean="0"/>
              <a:t>manji broj elemenata ima </a:t>
            </a:r>
          </a:p>
          <a:p>
            <a:pPr marL="0" indent="0">
              <a:buFontTx/>
              <a:buNone/>
            </a:pPr>
            <a:r>
              <a:rPr lang="sr-Latn-CS" smtClean="0"/>
              <a:t>dominantan uticaj na celu grupu </a:t>
            </a:r>
          </a:p>
          <a:p>
            <a:pPr marL="0" indent="0">
              <a:buFontTx/>
              <a:buNone/>
            </a:pPr>
            <a:r>
              <a:rPr lang="sr-Latn-CS" smtClean="0"/>
              <a:t>u smislu mere posmatrane kategorije</a:t>
            </a:r>
            <a:endParaRPr lang="sr-Latn-C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r>
              <a:rPr lang="en-US" smtClean="0"/>
              <a:t>Dopunski Pareto princip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915400" cy="4572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sr-Latn-CS" smtClean="0"/>
              <a:t>Problem se ne može otkloniti </a:t>
            </a:r>
          </a:p>
          <a:p>
            <a:pPr marL="0" indent="0">
              <a:buFontTx/>
              <a:buNone/>
            </a:pPr>
            <a:r>
              <a:rPr lang="sr-Latn-CS" smtClean="0"/>
              <a:t>dok se ne otkloni glavni uzročnik problema.</a:t>
            </a:r>
            <a:endParaRPr lang="sr-Latn-C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Primena u poslovanju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981200"/>
            <a:ext cx="8286808" cy="4114800"/>
          </a:xfrm>
        </p:spPr>
        <p:txBody>
          <a:bodyPr/>
          <a:lstStyle/>
          <a:p>
            <a:pPr lvl="0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80%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profita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dolazi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20%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potrošača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80%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žalbi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dolazi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20%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potrošača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80%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profita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dolazi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20%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utrošenog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vremena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80%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prihoda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prodaje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dolazi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20%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proizvoda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80%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prodaje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realizovano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strane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20%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osoblja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prodaje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r>
              <a:rPr lang="en-US" smtClean="0"/>
              <a:t>Primena Pareto principa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915400" cy="4572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sr-Latn-CS" smtClean="0"/>
              <a:t>Koristi se za selekciju, kada je potrebno iz mnoštva izdvojiti najvažnije elemente, </a:t>
            </a:r>
          </a:p>
          <a:p>
            <a:pPr marL="0" indent="0">
              <a:buFontTx/>
              <a:buNone/>
            </a:pPr>
            <a:r>
              <a:rPr lang="sr-Latn-CS" smtClean="0"/>
              <a:t>naročito u fazama:</a:t>
            </a:r>
          </a:p>
          <a:p>
            <a:pPr marL="0" indent="0"/>
            <a:r>
              <a:rPr lang="sr-Latn-CS" smtClean="0"/>
              <a:t> </a:t>
            </a:r>
            <a:r>
              <a:rPr lang="sr-Latn-CS" sz="2800" smtClean="0"/>
              <a:t>izbor pravca istraživanja, </a:t>
            </a:r>
            <a:r>
              <a:rPr lang="sr-Latn-CS" sz="2000" smtClean="0"/>
              <a:t>za identifikaciju najvažnijeg problema</a:t>
            </a:r>
            <a:r>
              <a:rPr lang="sr-Latn-CS" sz="2800" smtClean="0"/>
              <a:t> i</a:t>
            </a:r>
          </a:p>
          <a:p>
            <a:pPr marL="0" indent="0"/>
            <a:r>
              <a:rPr lang="sr-Latn-CS" sz="2800" smtClean="0"/>
              <a:t> analiza postojećeg stanja, </a:t>
            </a:r>
            <a:r>
              <a:rPr lang="sr-Latn-CS" sz="2000" smtClean="0"/>
              <a:t>za identifikaciju najvažnijih uzročnika</a:t>
            </a:r>
            <a:br>
              <a:rPr lang="sr-Latn-CS" sz="2000" smtClean="0"/>
            </a:br>
            <a:r>
              <a:rPr lang="sr-Latn-CS" sz="2000" smtClean="0"/>
              <a:t>                                                                    problema i mogućih poboljšanja</a:t>
            </a:r>
            <a:r>
              <a:rPr lang="sr-Latn-CS" sz="2800" smtClean="0"/>
              <a:t> </a:t>
            </a:r>
            <a:r>
              <a:rPr lang="sr-Latn-CS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Pareto Dijagram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>
            <p:ph type="chart" idx="1"/>
          </p:nvPr>
        </p:nvGraphicFramePr>
        <p:xfrm>
          <a:off x="685800" y="1981200"/>
          <a:ext cx="7770813" cy="4114800"/>
        </p:xfrm>
        <a:graphic>
          <a:graphicData uri="http://schemas.openxmlformats.org/presentationml/2006/ole">
            <p:oleObj spid="_x0000_s1026" name="Chart" r:id="rId3" imgW="7745760" imgH="4110840" progId="MSGraph.Chart.8">
              <p:embed followColorScheme="full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Pareto Dijagram</a:t>
            </a:r>
          </a:p>
        </p:txBody>
      </p:sp>
      <p:graphicFrame>
        <p:nvGraphicFramePr>
          <p:cNvPr id="2050" name="Object 1024"/>
          <p:cNvGraphicFramePr>
            <a:graphicFrameLocks noChangeAspect="1"/>
          </p:cNvGraphicFramePr>
          <p:nvPr>
            <p:ph type="chart" idx="1"/>
          </p:nvPr>
        </p:nvGraphicFramePr>
        <p:xfrm>
          <a:off x="685800" y="1981200"/>
          <a:ext cx="7770813" cy="4114800"/>
        </p:xfrm>
        <a:graphic>
          <a:graphicData uri="http://schemas.openxmlformats.org/presentationml/2006/ole">
            <p:oleObj spid="_x0000_s2050" name="Chart" r:id="rId3" imgW="7745760" imgH="4110840" progId="MSGraph.Chart.8">
              <p:embed followColorScheme="full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0"/>
          <p:cNvGraphicFramePr>
            <a:graphicFrameLocks noChangeAspect="1"/>
          </p:cNvGraphicFramePr>
          <p:nvPr/>
        </p:nvGraphicFramePr>
        <p:xfrm>
          <a:off x="0" y="-139700"/>
          <a:ext cx="9144000" cy="7137400"/>
        </p:xfrm>
        <a:graphic>
          <a:graphicData uri="http://schemas.openxmlformats.org/presentationml/2006/ole">
            <p:oleObj spid="_x0000_s3074" name="Picture" r:id="rId3" imgW="6600960" imgH="5153040" progId="Word.Pictur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592263" y="265113"/>
          <a:ext cx="6227762" cy="6308725"/>
        </p:xfrm>
        <a:graphic>
          <a:graphicData uri="http://schemas.openxmlformats.org/presentationml/2006/ole">
            <p:oleObj spid="_x0000_s4098" name="Picture" r:id="rId3" imgW="4857840" imgH="4924440" progId="Word.Pictur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816</TotalTime>
  <Words>156</Words>
  <Application>Microsoft PowerPoint</Application>
  <PresentationFormat>On-screen Show (4:3)</PresentationFormat>
  <Paragraphs>26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Default Design</vt:lpstr>
      <vt:lpstr>Chart</vt:lpstr>
      <vt:lpstr>Picture</vt:lpstr>
      <vt:lpstr>Slide 1</vt:lpstr>
      <vt:lpstr>Pareto princip</vt:lpstr>
      <vt:lpstr>Dopunski Pareto princip</vt:lpstr>
      <vt:lpstr>Primena u poslovanju</vt:lpstr>
      <vt:lpstr>Primena Pareto principa</vt:lpstr>
      <vt:lpstr>Pareto Dijagram</vt:lpstr>
      <vt:lpstr>Pareto Dijagram</vt:lpstr>
      <vt:lpstr>Slide 8</vt:lpstr>
      <vt:lpstr>Slide 9</vt:lpstr>
      <vt:lpstr>Slide 10</vt:lpstr>
      <vt:lpstr>Slide 11</vt:lpstr>
      <vt:lpstr>Slide 12</vt:lpstr>
      <vt:lpstr>Slide 13</vt:lpstr>
      <vt:lpstr>Slide 14</vt:lpstr>
      <vt:lpstr>„ UNAPREĐIVANJE PROCESA _______  POBOLJŠAVANJEM METODA RADA  U PREDUZEĆU ____________ “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Neprekidno unapređivanje  procesa proizvodnje  poboljšavanjem metoda rada</dc:title>
  <dc:creator>Dragoslav</dc:creator>
  <cp:lastModifiedBy>Dragana</cp:lastModifiedBy>
  <cp:revision>84</cp:revision>
  <cp:lastPrinted>2009-03-11T14:05:18Z</cp:lastPrinted>
  <dcterms:created xsi:type="dcterms:W3CDTF">2002-06-01T20:13:15Z</dcterms:created>
  <dcterms:modified xsi:type="dcterms:W3CDTF">2014-03-13T10:16:52Z</dcterms:modified>
</cp:coreProperties>
</file>