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71"/>
  </p:notesMasterIdLst>
  <p:sldIdLst>
    <p:sldId id="256" r:id="rId2"/>
    <p:sldId id="277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71" autoAdjust="0"/>
    <p:restoredTop sz="94660"/>
  </p:normalViewPr>
  <p:slideViewPr>
    <p:cSldViewPr>
      <p:cViewPr varScale="1">
        <p:scale>
          <a:sx n="80" d="100"/>
          <a:sy n="80" d="100"/>
        </p:scale>
        <p:origin x="-14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19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5730AEB7-482C-4D61-9B7B-C60C4D6B3113}" type="datetimeFigureOut">
              <a:rPr lang="en-US"/>
              <a:pPr/>
              <a:t>10/21/2014</a:t>
            </a:fld>
            <a:endParaRPr lang="en-US"/>
          </a:p>
        </p:txBody>
      </p:sp>
      <p:sp>
        <p:nvSpPr>
          <p:cNvPr id="440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10DC01B-A55D-43DB-9473-CB12CDE2D7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41202-DA3B-4FAA-9CEF-726BAB68820E}" type="slidenum">
              <a:rPr lang="sr-Latn-CS" smtClean="0"/>
              <a:pPr/>
              <a:t>62</a:t>
            </a:fld>
            <a:endParaRPr lang="sr-Latn-C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F9F1C-8B26-4575-8333-0420CD1E1015}" type="slidenum">
              <a:rPr lang="sr-Latn-CS" smtClean="0"/>
              <a:pPr/>
              <a:t>63</a:t>
            </a:fld>
            <a:endParaRPr lang="sr-Latn-C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6E7E7-A3E4-4F0A-8EC8-F402A2BB21C9}" type="slidenum">
              <a:rPr lang="sr-Latn-CS" smtClean="0"/>
              <a:pPr/>
              <a:t>58</a:t>
            </a:fld>
            <a:endParaRPr lang="sr-Latn-C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9C5D83-D520-4B41-9893-F07FE87FE2DB}" type="slidenum">
              <a:rPr lang="sr-Latn-CS" smtClean="0"/>
              <a:pPr/>
              <a:t>59</a:t>
            </a:fld>
            <a:endParaRPr lang="sr-Latn-C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9C24B-233B-4C8D-800E-B6FA897ED1D2}" type="slidenum">
              <a:rPr lang="sr-Latn-CS" smtClean="0"/>
              <a:pPr/>
              <a:t>60</a:t>
            </a:fld>
            <a:endParaRPr lang="sr-Latn-C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84EC1-0CF4-4A2A-B874-1D5489BD2C24}" type="slidenum">
              <a:rPr lang="sr-Latn-CS" smtClean="0"/>
              <a:pPr/>
              <a:t>61</a:t>
            </a:fld>
            <a:endParaRPr lang="sr-Latn-C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301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301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4301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301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01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01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01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01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01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02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02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02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302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302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6ED53E0-ABD9-4098-BDD3-53341EDA6EF6}" type="datetimeFigureOut">
              <a:rPr lang="en-US"/>
              <a:pPr/>
              <a:t>10/21/2014</a:t>
            </a:fld>
            <a:endParaRPr lang="en-US"/>
          </a:p>
        </p:txBody>
      </p:sp>
      <p:sp>
        <p:nvSpPr>
          <p:cNvPr id="4302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2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590636-AB5F-4FCD-AEF2-0BD8F11DFE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30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D359A3-81CE-4C5F-96E6-FA917ED6ED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27015F9-90C3-48DE-96C0-6283FF067570}" type="datetimeFigureOut">
              <a:rPr lang="en-US"/>
              <a:pPr/>
              <a:t>10/21/2014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840623-0239-46F3-8564-84918A018CE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5B4F29-79FF-4D3C-83C3-F2FDEF26B49A}" type="datetimeFigureOut">
              <a:rPr lang="en-US"/>
              <a:pPr/>
              <a:t>10/21/2014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855E12-C7ED-45FA-AD77-0CB68E09F3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CA4540-FFB1-448A-A76D-C094EBBED196}" type="datetimeFigureOut">
              <a:rPr lang="en-US"/>
              <a:pPr/>
              <a:t>10/21/2014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050BAF-A310-4ACA-81A6-407EE52702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E992F95-BCD7-483C-A3F3-7615906BEEC4}" type="datetimeFigureOut">
              <a:rPr lang="en-US"/>
              <a:pPr/>
              <a:t>10/21/2014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6F2B60-C7CE-4DC6-8A4E-F07923C071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CAE20B0-F8C9-4E93-875B-E66D66DCE65D}" type="datetimeFigureOut">
              <a:rPr lang="en-US"/>
              <a:pPr/>
              <a:t>10/21/2014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CCAF64-CA3E-4AD8-B41D-898880A60E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AE31052-3E89-408C-9E88-164955405B76}" type="datetimeFigureOut">
              <a:rPr lang="en-US"/>
              <a:pPr/>
              <a:t>10/21/2014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CE6F2F-82AE-4B21-9734-5D810B2D3A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F52E260-6939-4ED6-B650-FAEC52C39624}" type="datetimeFigureOut">
              <a:rPr lang="en-US"/>
              <a:pPr/>
              <a:t>10/21/2014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3E3D04-25B3-4A1F-97AC-0613176B36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45604C5-F521-453B-942E-C12A07EF5D7D}" type="datetimeFigureOut">
              <a:rPr lang="en-US"/>
              <a:pPr/>
              <a:t>10/21/2014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16292F-C892-4F7C-8C77-57A091487F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7F388F-4FFE-4357-BE07-5F7DB53F2D01}" type="datetimeFigureOut">
              <a:rPr lang="en-US"/>
              <a:pPr/>
              <a:t>10/21/2014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12F83F-6D23-4D87-B901-303E89E322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8F5A772-3347-43A9-A61B-85F6BFFB31CA}" type="datetimeFigureOut">
              <a:rPr lang="en-US"/>
              <a:pPr/>
              <a:t>10/21/2014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2D547355-887D-4296-8632-7E768CE1F58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9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9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199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0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D22C15A6-14EA-4813-BDAF-6988FAACCE12}" type="datetimeFigureOut">
              <a:rPr lang="en-US"/>
              <a:pPr/>
              <a:t>10/21/2014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18" Type="http://schemas.openxmlformats.org/officeDocument/2006/relationships/hyperlink" Target="Procesi%20SP/" TargetMode="External"/><Relationship Id="rId3" Type="http://schemas.openxmlformats.org/officeDocument/2006/relationships/audio" Target="../media/audio1.wav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17" Type="http://schemas.openxmlformats.org/officeDocument/2006/relationships/hyperlink" Target="file:///c:\prezentacija\usluge%20SP\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Usluge%20SP/" TargetMode="External"/><Relationship Id="rId20" Type="http://schemas.openxmlformats.org/officeDocument/2006/relationships/hyperlink" Target="Usluge%20UP/" TargetMode="Externa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4.bin"/><Relationship Id="rId19" Type="http://schemas.openxmlformats.org/officeDocument/2006/relationships/hyperlink" Target="Procesi%20UP/" TargetMode="External"/><Relationship Id="rId4" Type="http://schemas.openxmlformats.org/officeDocument/2006/relationships/audio" Target="../media/audio2.wav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8.bin"/><Relationship Id="rId18" Type="http://schemas.openxmlformats.org/officeDocument/2006/relationships/hyperlink" Target="Usluge%20UP/" TargetMode="External"/><Relationship Id="rId3" Type="http://schemas.openxmlformats.org/officeDocument/2006/relationships/audio" Target="../media/audio1.wav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7.bin"/><Relationship Id="rId17" Type="http://schemas.openxmlformats.org/officeDocument/2006/relationships/hyperlink" Target="file:///c:\prezentacija\usluge%20SP\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Usluge%20SP/" TargetMode="External"/><Relationship Id="rId20" Type="http://schemas.openxmlformats.org/officeDocument/2006/relationships/hyperlink" Target="Procesi%20UP/" TargetMode="Externa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30.bin"/><Relationship Id="rId10" Type="http://schemas.openxmlformats.org/officeDocument/2006/relationships/oleObject" Target="../embeddings/oleObject25.bin"/><Relationship Id="rId19" Type="http://schemas.openxmlformats.org/officeDocument/2006/relationships/hyperlink" Target="Procesi%20SP/" TargetMode="External"/><Relationship Id="rId4" Type="http://schemas.openxmlformats.org/officeDocument/2006/relationships/audio" Target="../media/audio2.wav"/><Relationship Id="rId9" Type="http://schemas.openxmlformats.org/officeDocument/2006/relationships/oleObject" Target="../embeddings/oleObject24.bin"/><Relationship Id="rId14" Type="http://schemas.openxmlformats.org/officeDocument/2006/relationships/oleObject" Target="../embeddings/oleObject2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40.bin"/><Relationship Id="rId18" Type="http://schemas.openxmlformats.org/officeDocument/2006/relationships/oleObject" Target="../embeddings/oleObject45.bin"/><Relationship Id="rId3" Type="http://schemas.openxmlformats.org/officeDocument/2006/relationships/slide" Target="slide5.xml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9.bin"/><Relationship Id="rId17" Type="http://schemas.openxmlformats.org/officeDocument/2006/relationships/oleObject" Target="../embeddings/oleObject44.bin"/><Relationship Id="rId25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7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8.bin"/><Relationship Id="rId24" Type="http://schemas.openxmlformats.org/officeDocument/2006/relationships/oleObject" Target="../embeddings/oleObject51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50.bin"/><Relationship Id="rId10" Type="http://schemas.openxmlformats.org/officeDocument/2006/relationships/oleObject" Target="../embeddings/oleObject37.bin"/><Relationship Id="rId19" Type="http://schemas.openxmlformats.org/officeDocument/2006/relationships/oleObject" Target="../embeddings/oleObject46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41.bin"/><Relationship Id="rId22" Type="http://schemas.openxmlformats.org/officeDocument/2006/relationships/oleObject" Target="../embeddings/oleObject49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http://www.bptrends.com/images/advisor_0913c.gi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/>
            <a:r>
              <a:rPr lang="sr-Latn-CS" sz="4600"/>
              <a:t>PROCESI I PROCESNI PRISTUP</a:t>
            </a:r>
            <a:endParaRPr lang="en-US" sz="460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944938"/>
            <a:ext cx="6400800" cy="1504950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sz="34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sr-Latn-CS" sz="4000"/>
              <a:t>Funkcionalna naspram</a:t>
            </a:r>
            <a:br>
              <a:rPr lang="sr-Latn-CS" sz="4000"/>
            </a:br>
            <a:r>
              <a:rPr lang="sr-Latn-CS" sz="4000"/>
              <a:t>procesno orijentisane organizacije</a:t>
            </a:r>
            <a:endParaRPr lang="en-US" sz="4000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sr-Latn-CS"/>
              <a:t>Tradicionalni način funkcionalnog organizovanja može dovesti do razvoja „mi protiv njih” mentaliteta i do pojave konkurencije među organizacionim celinama.</a:t>
            </a:r>
          </a:p>
          <a:p>
            <a:r>
              <a:rPr lang="sr-Latn-CS"/>
              <a:t>Zbog toga je neophodno uspostaviti organizacionu strukturu koja je orijentisana na procese.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sr-Latn-CS" sz="4000"/>
              <a:t>Funkcionalna naspram</a:t>
            </a:r>
            <a:br>
              <a:rPr lang="sr-Latn-CS" sz="4000"/>
            </a:br>
            <a:r>
              <a:rPr lang="sr-Latn-CS" sz="4000"/>
              <a:t>procesno orijentisane organizacije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r-Latn-CS"/>
              <a:t>Ideja je da se pronađe balans između procesa i funkcionalne organizacije tako što će se uspostaviti mehanizmi za prevazilaženje problema koji mogu nastati u komunikaciji između različitih funkcija angažovanih na izvođenju jednog procesa.</a:t>
            </a:r>
          </a:p>
          <a:p>
            <a:pPr>
              <a:lnSpc>
                <a:spcPct val="90000"/>
              </a:lnSpc>
            </a:pPr>
            <a:r>
              <a:rPr lang="sr-Latn-CS"/>
              <a:t>Neophodno je uvesti nove uloge, kao što su vlasnik procesa i rukovodilac procesa, kako bi procesi dobili pažnju koju zaslužuju.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sr-Latn-CS" sz="4000"/>
              <a:t>Šta se dobija procesno orijentisanom organizacijom?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267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l-PL" sz="2700"/>
              <a:t>Veća vidljivost procesa</a:t>
            </a:r>
          </a:p>
          <a:p>
            <a:pPr>
              <a:lnSpc>
                <a:spcPct val="80000"/>
              </a:lnSpc>
            </a:pPr>
            <a:r>
              <a:rPr lang="pl-PL" sz="2700"/>
              <a:t>Jasno definisana i podeljena odgovornost za pojedine aktivnosti</a:t>
            </a:r>
          </a:p>
          <a:p>
            <a:pPr>
              <a:lnSpc>
                <a:spcPct val="80000"/>
              </a:lnSpc>
            </a:pPr>
            <a:r>
              <a:rPr lang="it-IT" sz="2700"/>
              <a:t>Stvaranje svesti o internim vezama isporučilac – korisnik</a:t>
            </a:r>
            <a:endParaRPr lang="sr-Latn-CS" sz="2700"/>
          </a:p>
          <a:p>
            <a:pPr>
              <a:lnSpc>
                <a:spcPct val="80000"/>
              </a:lnSpc>
            </a:pPr>
            <a:r>
              <a:rPr lang="it-IT" sz="2700"/>
              <a:t>Uspostavljanje sistema za merenje performansi procesa</a:t>
            </a:r>
            <a:endParaRPr lang="sr-Latn-CS" sz="2700"/>
          </a:p>
          <a:p>
            <a:pPr>
              <a:lnSpc>
                <a:spcPct val="80000"/>
              </a:lnSpc>
            </a:pPr>
            <a:r>
              <a:rPr lang="it-IT" sz="2700"/>
              <a:t>Povećanje produktivnosti kroz kontinualno poboljšanje procesa</a:t>
            </a:r>
            <a:endParaRPr lang="sr-Latn-CS" sz="2700"/>
          </a:p>
          <a:p>
            <a:pPr>
              <a:lnSpc>
                <a:spcPct val="80000"/>
              </a:lnSpc>
            </a:pPr>
            <a:r>
              <a:rPr lang="it-IT" sz="2700"/>
              <a:t>Bolja vidljivost interfejsa procesa</a:t>
            </a:r>
            <a:endParaRPr lang="sr-Latn-CS" sz="2700"/>
          </a:p>
          <a:p>
            <a:pPr>
              <a:lnSpc>
                <a:spcPct val="80000"/>
              </a:lnSpc>
            </a:pPr>
            <a:r>
              <a:rPr lang="sr-Latn-CS" sz="2700"/>
              <a:t>...</a:t>
            </a:r>
            <a:endParaRPr lang="en-US" sz="2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sr-Latn-CS" sz="4000" dirty="0"/>
              <a:t>Mapa odnosa vrednosti i resursa</a:t>
            </a:r>
            <a:endParaRPr lang="en-US" sz="4000" dirty="0"/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152400" y="1828800"/>
          <a:ext cx="8756650" cy="4648200"/>
        </p:xfrm>
        <a:graphic>
          <a:graphicData uri="http://schemas.openxmlformats.org/presentationml/2006/ole">
            <p:oleObj spid="_x0000_s5122" name="Visio" r:id="rId4" imgW="7414641" imgH="3928745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/>
              <a:t>Procesni pristup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r-Latn-CS" sz="3000"/>
              <a:t>Suština: unaprediti način organizovanja posla, i posao učiniti efektivnijim i efikasnijim.</a:t>
            </a:r>
          </a:p>
          <a:p>
            <a:pPr>
              <a:lnSpc>
                <a:spcPct val="80000"/>
              </a:lnSpc>
            </a:pPr>
            <a:r>
              <a:rPr lang="sr-Latn-CS" sz="3000"/>
              <a:t>Zahteva usvajanje radikalno novog (ali potpuno logičnog) načina na koji poslovni sistem posmatra svoje aktivnosti.</a:t>
            </a:r>
          </a:p>
          <a:p>
            <a:pPr>
              <a:lnSpc>
                <a:spcPct val="80000"/>
              </a:lnSpc>
            </a:pPr>
            <a:r>
              <a:rPr lang="sr-Latn-CS" sz="3000"/>
              <a:t>Podrazumeva identifikovanje, razumevanje i upravljanje poslovnim procesima kompanije.</a:t>
            </a:r>
          </a:p>
          <a:p>
            <a:pPr>
              <a:lnSpc>
                <a:spcPct val="80000"/>
              </a:lnSpc>
            </a:pPr>
            <a:r>
              <a:rPr lang="sr-Latn-CS" sz="3000"/>
              <a:t>Ti procesi već postoje u okviru poslovnog sistema (pomoću tih procesa se odvija svakodnevno poslovanje), ali su oni nevidljivi. Zato je menadžerima teško da ih prepoznaju i da njima upravljaju.</a:t>
            </a: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sr-Latn-CS" sz="3600" dirty="0"/>
              <a:t>Procesni pristup je neophodan</a:t>
            </a:r>
            <a:br>
              <a:rPr lang="sr-Latn-CS" sz="3600" dirty="0"/>
            </a:br>
            <a:r>
              <a:rPr lang="sr-Latn-CS" sz="3600" dirty="0"/>
              <a:t>kako bi se: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sr-Latn-CS" sz="2500" dirty="0"/>
              <a:t>Osiguralo da proizvodi i usluge imaju konzistentan kvalitet koji je moguće ponoviti.</a:t>
            </a:r>
          </a:p>
          <a:p>
            <a:pPr>
              <a:lnSpc>
                <a:spcPct val="80000"/>
              </a:lnSpc>
            </a:pPr>
            <a:r>
              <a:rPr lang="sr-Latn-CS" sz="2500" dirty="0"/>
              <a:t>Kontinualno merile i poboljšavale poslovne performanse preduzeća.</a:t>
            </a:r>
          </a:p>
          <a:p>
            <a:pPr>
              <a:lnSpc>
                <a:spcPct val="80000"/>
              </a:lnSpc>
            </a:pPr>
            <a:r>
              <a:rPr lang="sr-Latn-CS" sz="2500" dirty="0"/>
              <a:t>Smanjili troškovi i obezbedila efikasnost.</a:t>
            </a:r>
          </a:p>
          <a:p>
            <a:pPr>
              <a:lnSpc>
                <a:spcPct val="80000"/>
              </a:lnSpc>
            </a:pPr>
            <a:r>
              <a:rPr lang="sr-Latn-CS" sz="2500" dirty="0"/>
              <a:t>Obezbedila transparentnost u poslovanju i upravljalo rizikom.</a:t>
            </a:r>
          </a:p>
          <a:p>
            <a:pPr>
              <a:lnSpc>
                <a:spcPct val="80000"/>
              </a:lnSpc>
            </a:pPr>
            <a:r>
              <a:rPr lang="sr-Latn-CS" sz="2500" dirty="0"/>
              <a:t>Obezbedila standardizacija i ponovno korišćenje pojedinih komponenti poslovanja.</a:t>
            </a:r>
          </a:p>
          <a:p>
            <a:pPr>
              <a:lnSpc>
                <a:spcPct val="80000"/>
              </a:lnSpc>
            </a:pPr>
            <a:r>
              <a:rPr lang="sr-Latn-CS" sz="2500" dirty="0"/>
              <a:t>Vodilo restrukturiranje i poslovna optimizacija.</a:t>
            </a:r>
          </a:p>
          <a:p>
            <a:pPr>
              <a:lnSpc>
                <a:spcPct val="80000"/>
              </a:lnSpc>
            </a:pPr>
            <a:r>
              <a:rPr lang="sr-Latn-CS" sz="2500" dirty="0"/>
              <a:t>Upravljalo kompleksnim zadacima i lancima snabdevanja.</a:t>
            </a:r>
          </a:p>
          <a:p>
            <a:pPr>
              <a:lnSpc>
                <a:spcPct val="80000"/>
              </a:lnSpc>
            </a:pPr>
            <a:r>
              <a:rPr lang="sr-Latn-CS" sz="2500" dirty="0"/>
              <a:t>Automatizovalo poslovanje i omogućilo poslovanje na globalnoj mreži.</a:t>
            </a:r>
          </a:p>
          <a:p>
            <a:pPr>
              <a:lnSpc>
                <a:spcPct val="80000"/>
              </a:lnSpc>
            </a:pPr>
            <a:r>
              <a:rPr lang="sr-Latn-CS" sz="2500" dirty="0"/>
              <a:t>...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sz="4000" dirty="0"/>
              <a:t>Šta je prethodilo procesnom pristupu?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2296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r-Latn-CS" sz="2700"/>
              <a:t>Ford (1903) – revolucionarno novi proces proizvodnje automobila;</a:t>
            </a:r>
          </a:p>
          <a:p>
            <a:pPr>
              <a:lnSpc>
                <a:spcPct val="90000"/>
              </a:lnSpc>
            </a:pPr>
            <a:r>
              <a:rPr lang="sr-Latn-CS" sz="2700"/>
              <a:t>Tejlor (1911) - ˝principi naučnog upravljanja˝ - predložio ključne ideje koje se koriste za poboljšanje procesa (studija vremena);</a:t>
            </a:r>
          </a:p>
          <a:p>
            <a:pPr>
              <a:lnSpc>
                <a:spcPct val="90000"/>
              </a:lnSpc>
            </a:pPr>
            <a:r>
              <a:rPr lang="sr-Latn-CS" sz="2700"/>
              <a:t>Sistemski pristup (60tih) – modelovanje poslova i procesa u smislu toka i povratnih veza (svaka aktivnost i radnik su deo većeg entiteta);</a:t>
            </a:r>
          </a:p>
          <a:p>
            <a:pPr>
              <a:lnSpc>
                <a:spcPct val="90000"/>
              </a:lnSpc>
            </a:pPr>
            <a:r>
              <a:rPr lang="sr-Latn-CS" sz="2700"/>
              <a:t>Porter (1985) – Koncept lanca vrednosti – jedinstveni proces koji obuhvata aktivnosti od dizajniranja proizvoda/usluga do pružanja postprodajnih usluga;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sr-Latn-CS" dirty="0"/>
              <a:t>Razvoj procesnog pristupa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CS" sz="3000"/>
              <a:t>Postoje tri važna uticaja koja su oblikovala procesni pristup kakvim ga danas poznajemo:</a:t>
            </a:r>
          </a:p>
          <a:p>
            <a:pPr lvl="1">
              <a:lnSpc>
                <a:spcPct val="90000"/>
              </a:lnSpc>
            </a:pPr>
            <a:r>
              <a:rPr lang="sr-Latn-CS" sz="2600"/>
              <a:t>Kontrola kvaliteta, i sveukupni pokret upravljanja kvalitetom;</a:t>
            </a:r>
          </a:p>
          <a:p>
            <a:pPr lvl="1">
              <a:lnSpc>
                <a:spcPct val="90000"/>
              </a:lnSpc>
            </a:pPr>
            <a:r>
              <a:rPr lang="sr-Latn-CS" sz="2600"/>
              <a:t>Promena načina na koji se posmatra organizacija, kao i potreba za efikasnijim načinom upravljanja poslovnim sistemima;</a:t>
            </a:r>
          </a:p>
          <a:p>
            <a:pPr lvl="1">
              <a:lnSpc>
                <a:spcPct val="90000"/>
              </a:lnSpc>
            </a:pPr>
            <a:r>
              <a:rPr lang="sr-Latn-CS" sz="2600"/>
              <a:t>Ubrzani razvoj informacionih tehnologija.</a:t>
            </a:r>
          </a:p>
          <a:p>
            <a:pPr>
              <a:lnSpc>
                <a:spcPct val="90000"/>
              </a:lnSpc>
            </a:pPr>
            <a:r>
              <a:rPr lang="sr-Latn-CS" sz="3000"/>
              <a:t>Često je kroz istoriju primene procesnog pristupa naglašavan samo jedan od pomenuta tri uticaja</a:t>
            </a: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685800"/>
            <a:ext cx="8839200" cy="609600"/>
          </a:xfrm>
        </p:spPr>
        <p:txBody>
          <a:bodyPr lIns="0" tIns="0" rIns="0" bIns="0"/>
          <a:lstStyle/>
          <a:p>
            <a:r>
              <a:rPr lang="sr-Latn-CS" sz="4000" dirty="0"/>
              <a:t>Problemi u primeni procesnog pristupa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1524000"/>
            <a:ext cx="876300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CS" sz="2600"/>
              <a:t>Hijerarhijske prepreke u implementaciji procesnog pristupa - većina kompanija funkcionalno organizovana, i da se svaka funkcionalna jedinica posmatra kao zaseban deo sa sopstvenim ciljevima i strategijama.</a:t>
            </a:r>
          </a:p>
          <a:p>
            <a:pPr>
              <a:lnSpc>
                <a:spcPct val="90000"/>
              </a:lnSpc>
            </a:pPr>
            <a:r>
              <a:rPr lang="sr-Latn-CS" sz="2600"/>
              <a:t>Nedostatak međufunkcionalne komunikacije i jaka hijerarhijska struktura ograničavaju podršku menadžmenta primeni standarda, i time ograničavaju uspeh implementacije.</a:t>
            </a:r>
          </a:p>
          <a:p>
            <a:pPr>
              <a:lnSpc>
                <a:spcPct val="90000"/>
              </a:lnSpc>
            </a:pPr>
            <a:r>
              <a:rPr lang="sr-Latn-CS" sz="2600"/>
              <a:t>Menadžment zasnovan na procesima zahteva veliku posvećenost i vreme kako bi se ključni poslovni procesi reorganizovali - nedostatak (ili loše planiranje) vremena jedna od glavnih prepreka na putu ka uspehu.</a:t>
            </a:r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/>
            <a:r>
              <a:rPr lang="sr-Latn-CS"/>
              <a:t>Zrelost procesa</a:t>
            </a:r>
            <a:endParaRPr 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r>
              <a:rPr lang="sr-Latn-CS"/>
              <a:t>Predstavlja stepen do kojeg organizacija razume sopstvene poslovne procese na putu ka uspostavljanju efektivnog i efikasnog sistema za upravljanje procesima.</a:t>
            </a:r>
          </a:p>
          <a:p>
            <a:r>
              <a:rPr lang="sr-Latn-CS"/>
              <a:t>Proces je zreo ukoliko je moguće predvideti njegovo ponašanje, ukoliko je moguće kontrolisati ga, i ukoliko se efektivnost procesa maksimalna.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/>
              <a:t>Šta je proces?</a:t>
            </a:r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Merriam Webster’s Collegiate Dictionary</a:t>
            </a:r>
            <a:r>
              <a:rPr lang="sr-Latn-CS"/>
              <a:t>:</a:t>
            </a:r>
          </a:p>
          <a:p>
            <a:pPr lvl="1"/>
            <a:r>
              <a:rPr lang="sr-Latn-CS"/>
              <a:t>Prirodni fenomen karakterisan postepenim promenama koje vode ka određenom rezultatu (na primer, proces rasta)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458200" cy="1371600"/>
          </a:xfrm>
        </p:spPr>
        <p:txBody>
          <a:bodyPr/>
          <a:lstStyle/>
          <a:p>
            <a:r>
              <a:rPr lang="sr-Latn-CS" dirty="0"/>
              <a:t>CMM (Capability Maturity Model)</a:t>
            </a:r>
            <a:endParaRPr lang="en-US" dirty="0"/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533400" y="1371600"/>
          <a:ext cx="8208963" cy="5334000"/>
        </p:xfrm>
        <a:graphic>
          <a:graphicData uri="http://schemas.openxmlformats.org/presentationml/2006/ole">
            <p:oleObj spid="_x0000_s6146" name="Visio" r:id="rId3" imgW="7476439" imgH="484735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sr-Latn-CS" dirty="0"/>
              <a:t>Procesni pristup i ISO standardi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r-Latn-CS" sz="2700"/>
              <a:t>ISO 9001:2001 (i kasnije verzije): u prvi plan stavila upravljanje procesima - praćenje i optimizaciju poslova i aktivnosti kompanije umesto kontrole finalnog proizvoda.</a:t>
            </a:r>
          </a:p>
          <a:p>
            <a:pPr>
              <a:lnSpc>
                <a:spcPct val="80000"/>
              </a:lnSpc>
            </a:pPr>
            <a:r>
              <a:rPr lang="sr-Latn-CS" sz="2700"/>
              <a:t>Jedan od ciljeva je poboljšanje efektivnosti čitave kompanije kroz praćenje performansi samih procesa – numeričko merenje efektivnosti poslova i aktivnosti posmatranog poslovnog sistema.</a:t>
            </a:r>
          </a:p>
          <a:p>
            <a:pPr>
              <a:lnSpc>
                <a:spcPct val="80000"/>
              </a:lnSpc>
            </a:pPr>
            <a:r>
              <a:rPr lang="sr-Latn-CS" sz="2700"/>
              <a:t>Eksplicitno izraženi zahtevi za kontinualnim poboljšanjem procesa, kao i za stalnim praćenjem zadovoljstva korisnika.</a:t>
            </a:r>
          </a:p>
          <a:p>
            <a:pPr>
              <a:lnSpc>
                <a:spcPct val="80000"/>
              </a:lnSpc>
            </a:pPr>
            <a:r>
              <a:rPr lang="sr-Latn-CS" sz="2700"/>
              <a:t>Mnogi autori (Harrington, 1997, Renfrew, 1997) naglašavaju potrebu da se sistem menadžmenta kvalitetom izgradi oko poslovnih procesa, kako bi bio efikasan i štedljiv.</a:t>
            </a:r>
            <a:endParaRPr lang="en-US" sz="2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sr-Latn-CS" sz="4000" dirty="0"/>
              <a:t>Model sistema menadžmenta kvalitetom zasnovanog na procesima</a:t>
            </a:r>
            <a:endParaRPr lang="en-US" sz="4000" dirty="0"/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312738" y="2057400"/>
          <a:ext cx="8602662" cy="4267200"/>
        </p:xfrm>
        <a:graphic>
          <a:graphicData uri="http://schemas.openxmlformats.org/presentationml/2006/ole">
            <p:oleObj spid="_x0000_s7170" name="Visio" r:id="rId3" imgW="7048500" imgH="3106882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75A02571-FFA4-4AC8-A6C0-9E504A8758B3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1FB7C492-1CCC-4E85-837F-B748B9969C78}" type="slidenum">
              <a:rPr lang="en-US" sz="1400" smtClean="0">
                <a:latin typeface="Arial" charset="0"/>
              </a:rPr>
              <a:pPr/>
              <a:t>23</a:t>
            </a:fld>
            <a:endParaRPr lang="en-US" sz="1400" smtClean="0">
              <a:latin typeface="Arial" charset="0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052513"/>
            <a:ext cx="8424863" cy="3168650"/>
          </a:xfrm>
        </p:spPr>
        <p:txBody>
          <a:bodyPr/>
          <a:lstStyle/>
          <a:p>
            <a:pPr algn="ctr" eaLnBrk="1" hangingPunct="1"/>
            <a:r>
              <a:rPr lang="sr-Latn-CS" sz="3600" b="1" smtClean="0"/>
              <a:t>IDENTIFIKACIJA PREDMETA RADA I </a:t>
            </a:r>
            <a:br>
              <a:rPr lang="sr-Latn-CS" sz="3600" b="1" smtClean="0"/>
            </a:br>
            <a:r>
              <a:rPr lang="sr-Latn-CS" sz="3600" b="1" smtClean="0"/>
              <a:t>PROJEKTOVANJE KATALOGA (USLUGA/PROIZVODA)</a:t>
            </a:r>
            <a:br>
              <a:rPr lang="sr-Latn-CS" sz="3600" b="1" smtClean="0"/>
            </a:br>
            <a:r>
              <a:rPr lang="sr-Latn-CS" sz="3600" b="1" smtClean="0"/>
              <a:t>PODSISTEMA POSLOVNOG SISTEMA</a:t>
            </a:r>
            <a:endParaRPr lang="en-US" sz="3600" b="1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19250" y="4292600"/>
            <a:ext cx="6400800" cy="638175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sr-Latn-CS" sz="3400" smtClean="0"/>
              <a:t>Kreativna radionica I</a:t>
            </a:r>
            <a:endParaRPr lang="en-US" sz="3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B64B8E32-8B52-4C44-9FBE-100718CBA850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84846995-F5DE-46FC-9E4E-B9624FC2696E}" type="slidenum">
              <a:rPr lang="sr-Latn-CS" sz="1400" smtClean="0">
                <a:latin typeface="Arial" charset="0"/>
              </a:rPr>
              <a:pPr/>
              <a:t>24</a:t>
            </a:fld>
            <a:endParaRPr lang="en-US" sz="1400" smtClean="0">
              <a:latin typeface="Arial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r-Latn-CS" sz="4000" smtClean="0"/>
              <a:t>Model “Korisnik – Isporučilac”</a:t>
            </a:r>
            <a:endParaRPr lang="en-US" sz="400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0" y="1968500"/>
          <a:ext cx="9144000" cy="3116263"/>
        </p:xfrm>
        <a:graphic>
          <a:graphicData uri="http://schemas.openxmlformats.org/presentationml/2006/ole">
            <p:oleObj spid="_x0000_s52226" name="Visio" r:id="rId3" imgW="7465162" imgH="2542946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Date Placeholder 1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3C823089-E6B6-4F01-8A2C-F1C233842D18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206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206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3B07D9CC-2219-466B-909D-AB6D14B46536}" type="slidenum">
              <a:rPr lang="sr-Latn-CS" sz="1400" smtClean="0">
                <a:latin typeface="Arial" charset="0"/>
              </a:rPr>
              <a:pPr/>
              <a:t>25</a:t>
            </a:fld>
            <a:endParaRPr lang="en-US" sz="1400" smtClean="0">
              <a:latin typeface="Arial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23850" y="476250"/>
            <a:ext cx="795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>
              <a:spcBef>
                <a:spcPct val="50000"/>
              </a:spcBef>
            </a:pPr>
            <a:r>
              <a:rPr lang="en-US" sz="2000" b="1"/>
              <a:t>Struktuiranje poslovnog sistema koji pru</a:t>
            </a:r>
            <a:r>
              <a:rPr lang="sr-Latn-CS" sz="2000" b="1"/>
              <a:t>ž</a:t>
            </a:r>
            <a:r>
              <a:rPr lang="en-US" sz="2000" b="1"/>
              <a:t>a </a:t>
            </a:r>
            <a:r>
              <a:rPr lang="en-US" sz="2000" b="1">
                <a:solidFill>
                  <a:srgbClr val="993300"/>
                </a:solidFill>
              </a:rPr>
              <a:t>zdravstvene</a:t>
            </a:r>
            <a:r>
              <a:rPr lang="en-US" sz="2000" b="1"/>
              <a:t> usluge</a:t>
            </a:r>
          </a:p>
        </p:txBody>
      </p:sp>
      <p:sp>
        <p:nvSpPr>
          <p:cNvPr id="2065" name="Oval 4"/>
          <p:cNvSpPr>
            <a:spLocks noChangeArrowheads="1"/>
          </p:cNvSpPr>
          <p:nvPr/>
        </p:nvSpPr>
        <p:spPr bwMode="auto">
          <a:xfrm>
            <a:off x="3048000" y="1981200"/>
            <a:ext cx="2514600" cy="2057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Zdravstvene</a:t>
            </a:r>
          </a:p>
          <a:p>
            <a:pPr algn="ctr"/>
            <a:r>
              <a:rPr lang="en-US" sz="1600" b="1"/>
              <a:t>usluge</a:t>
            </a:r>
          </a:p>
          <a:p>
            <a:pPr algn="ctr"/>
            <a:endParaRPr lang="en-US" sz="1600" b="1"/>
          </a:p>
          <a:p>
            <a:pPr algn="ctr"/>
            <a:endParaRPr lang="en-US" sz="1600" b="1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1600200"/>
            <a:ext cx="3297238" cy="2743200"/>
            <a:chOff x="672" y="1776"/>
            <a:chExt cx="2077" cy="172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160" y="3068"/>
              <a:ext cx="589" cy="436"/>
              <a:chOff x="2160" y="3068"/>
              <a:chExt cx="589" cy="436"/>
            </a:xfrm>
          </p:grpSpPr>
          <p:sp>
            <p:nvSpPr>
              <p:cNvPr id="2144" name="Oval 7"/>
              <p:cNvSpPr>
                <a:spLocks noChangeArrowheads="1"/>
              </p:cNvSpPr>
              <p:nvPr/>
            </p:nvSpPr>
            <p:spPr bwMode="auto">
              <a:xfrm>
                <a:off x="2160" y="3072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3</a:t>
                </a:r>
              </a:p>
            </p:txBody>
          </p:sp>
          <p:sp>
            <p:nvSpPr>
              <p:cNvPr id="2145" name="Freeform 8" descr="Wide upward diagonal"/>
              <p:cNvSpPr>
                <a:spLocks/>
              </p:cNvSpPr>
              <p:nvPr/>
            </p:nvSpPr>
            <p:spPr bwMode="auto">
              <a:xfrm>
                <a:off x="2438" y="3068"/>
                <a:ext cx="311" cy="191"/>
              </a:xfrm>
              <a:custGeom>
                <a:avLst/>
                <a:gdLst>
                  <a:gd name="T0" fmla="*/ 0 w 311"/>
                  <a:gd name="T1" fmla="*/ 6 h 191"/>
                  <a:gd name="T2" fmla="*/ 18 w 311"/>
                  <a:gd name="T3" fmla="*/ 27 h 191"/>
                  <a:gd name="T4" fmla="*/ 48 w 311"/>
                  <a:gd name="T5" fmla="*/ 51 h 191"/>
                  <a:gd name="T6" fmla="*/ 88 w 311"/>
                  <a:gd name="T7" fmla="*/ 82 h 191"/>
                  <a:gd name="T8" fmla="*/ 114 w 311"/>
                  <a:gd name="T9" fmla="*/ 100 h 191"/>
                  <a:gd name="T10" fmla="*/ 150 w 311"/>
                  <a:gd name="T11" fmla="*/ 121 h 191"/>
                  <a:gd name="T12" fmla="*/ 174 w 311"/>
                  <a:gd name="T13" fmla="*/ 136 h 191"/>
                  <a:gd name="T14" fmla="*/ 193 w 311"/>
                  <a:gd name="T15" fmla="*/ 147 h 191"/>
                  <a:gd name="T16" fmla="*/ 244 w 311"/>
                  <a:gd name="T17" fmla="*/ 174 h 191"/>
                  <a:gd name="T18" fmla="*/ 294 w 311"/>
                  <a:gd name="T19" fmla="*/ 184 h 191"/>
                  <a:gd name="T20" fmla="*/ 295 w 311"/>
                  <a:gd name="T21" fmla="*/ 166 h 191"/>
                  <a:gd name="T22" fmla="*/ 273 w 311"/>
                  <a:gd name="T23" fmla="*/ 120 h 191"/>
                  <a:gd name="T24" fmla="*/ 253 w 311"/>
                  <a:gd name="T25" fmla="*/ 94 h 191"/>
                  <a:gd name="T26" fmla="*/ 232 w 311"/>
                  <a:gd name="T27" fmla="*/ 76 h 191"/>
                  <a:gd name="T28" fmla="*/ 205 w 311"/>
                  <a:gd name="T29" fmla="*/ 57 h 191"/>
                  <a:gd name="T30" fmla="*/ 153 w 311"/>
                  <a:gd name="T31" fmla="*/ 24 h 191"/>
                  <a:gd name="T32" fmla="*/ 132 w 311"/>
                  <a:gd name="T33" fmla="*/ 16 h 191"/>
                  <a:gd name="T34" fmla="*/ 102 w 311"/>
                  <a:gd name="T35" fmla="*/ 9 h 191"/>
                  <a:gd name="T36" fmla="*/ 42 w 311"/>
                  <a:gd name="T37" fmla="*/ 3 h 191"/>
                  <a:gd name="T38" fmla="*/ 0 w 311"/>
                  <a:gd name="T39" fmla="*/ 6 h 19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11"/>
                  <a:gd name="T61" fmla="*/ 0 h 191"/>
                  <a:gd name="T62" fmla="*/ 311 w 311"/>
                  <a:gd name="T63" fmla="*/ 191 h 19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11" h="191">
                    <a:moveTo>
                      <a:pt x="0" y="6"/>
                    </a:moveTo>
                    <a:cubicBezTo>
                      <a:pt x="7" y="11"/>
                      <a:pt x="11" y="20"/>
                      <a:pt x="18" y="27"/>
                    </a:cubicBezTo>
                    <a:cubicBezTo>
                      <a:pt x="27" y="36"/>
                      <a:pt x="36" y="47"/>
                      <a:pt x="48" y="51"/>
                    </a:cubicBezTo>
                    <a:cubicBezTo>
                      <a:pt x="60" y="63"/>
                      <a:pt x="74" y="73"/>
                      <a:pt x="88" y="82"/>
                    </a:cubicBezTo>
                    <a:cubicBezTo>
                      <a:pt x="92" y="91"/>
                      <a:pt x="106" y="96"/>
                      <a:pt x="114" y="100"/>
                    </a:cubicBezTo>
                    <a:cubicBezTo>
                      <a:pt x="127" y="106"/>
                      <a:pt x="135" y="118"/>
                      <a:pt x="150" y="121"/>
                    </a:cubicBezTo>
                    <a:cubicBezTo>
                      <a:pt x="158" y="125"/>
                      <a:pt x="166" y="134"/>
                      <a:pt x="174" y="136"/>
                    </a:cubicBezTo>
                    <a:cubicBezTo>
                      <a:pt x="180" y="140"/>
                      <a:pt x="187" y="143"/>
                      <a:pt x="193" y="147"/>
                    </a:cubicBezTo>
                    <a:cubicBezTo>
                      <a:pt x="220" y="160"/>
                      <a:pt x="220" y="160"/>
                      <a:pt x="244" y="174"/>
                    </a:cubicBezTo>
                    <a:cubicBezTo>
                      <a:pt x="267" y="181"/>
                      <a:pt x="277" y="182"/>
                      <a:pt x="294" y="184"/>
                    </a:cubicBezTo>
                    <a:cubicBezTo>
                      <a:pt x="311" y="191"/>
                      <a:pt x="301" y="169"/>
                      <a:pt x="295" y="166"/>
                    </a:cubicBezTo>
                    <a:cubicBezTo>
                      <a:pt x="298" y="161"/>
                      <a:pt x="289" y="133"/>
                      <a:pt x="273" y="120"/>
                    </a:cubicBezTo>
                    <a:cubicBezTo>
                      <a:pt x="268" y="107"/>
                      <a:pt x="262" y="106"/>
                      <a:pt x="253" y="94"/>
                    </a:cubicBezTo>
                    <a:cubicBezTo>
                      <a:pt x="240" y="85"/>
                      <a:pt x="240" y="84"/>
                      <a:pt x="232" y="76"/>
                    </a:cubicBezTo>
                    <a:cubicBezTo>
                      <a:pt x="220" y="67"/>
                      <a:pt x="212" y="61"/>
                      <a:pt x="205" y="57"/>
                    </a:cubicBezTo>
                    <a:cubicBezTo>
                      <a:pt x="184" y="42"/>
                      <a:pt x="183" y="36"/>
                      <a:pt x="153" y="24"/>
                    </a:cubicBezTo>
                    <a:cubicBezTo>
                      <a:pt x="146" y="21"/>
                      <a:pt x="139" y="19"/>
                      <a:pt x="132" y="16"/>
                    </a:cubicBezTo>
                    <a:cubicBezTo>
                      <a:pt x="123" y="11"/>
                      <a:pt x="112" y="11"/>
                      <a:pt x="102" y="9"/>
                    </a:cubicBezTo>
                    <a:cubicBezTo>
                      <a:pt x="72" y="1"/>
                      <a:pt x="90" y="6"/>
                      <a:pt x="42" y="3"/>
                    </a:cubicBezTo>
                    <a:cubicBezTo>
                      <a:pt x="54" y="0"/>
                      <a:pt x="9" y="2"/>
                      <a:pt x="0" y="6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2143" name="Text Box 9"/>
            <p:cNvSpPr txBox="1">
              <a:spLocks noChangeArrowheads="1"/>
            </p:cNvSpPr>
            <p:nvPr/>
          </p:nvSpPr>
          <p:spPr bwMode="auto">
            <a:xfrm>
              <a:off x="672" y="1776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P3. Podsistem nabavke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33400" y="1828800"/>
            <a:ext cx="4038600" cy="2743200"/>
            <a:chOff x="672" y="1920"/>
            <a:chExt cx="2544" cy="1728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640" y="3210"/>
              <a:ext cx="576" cy="438"/>
              <a:chOff x="2640" y="3210"/>
              <a:chExt cx="576" cy="438"/>
            </a:xfrm>
          </p:grpSpPr>
          <p:sp>
            <p:nvSpPr>
              <p:cNvPr id="2140" name="Oval 12"/>
              <p:cNvSpPr>
                <a:spLocks noChangeArrowheads="1"/>
              </p:cNvSpPr>
              <p:nvPr/>
            </p:nvSpPr>
            <p:spPr bwMode="auto">
              <a:xfrm>
                <a:off x="2640" y="3216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4</a:t>
                </a:r>
              </a:p>
            </p:txBody>
          </p:sp>
          <p:sp>
            <p:nvSpPr>
              <p:cNvPr id="2141" name="Freeform 13" descr="Wide upward diagonal"/>
              <p:cNvSpPr>
                <a:spLocks/>
              </p:cNvSpPr>
              <p:nvPr/>
            </p:nvSpPr>
            <p:spPr bwMode="auto">
              <a:xfrm>
                <a:off x="2743" y="3210"/>
                <a:ext cx="418" cy="107"/>
              </a:xfrm>
              <a:custGeom>
                <a:avLst/>
                <a:gdLst>
                  <a:gd name="T0" fmla="*/ 13 w 418"/>
                  <a:gd name="T1" fmla="*/ 56 h 107"/>
                  <a:gd name="T2" fmla="*/ 20 w 418"/>
                  <a:gd name="T3" fmla="*/ 59 h 107"/>
                  <a:gd name="T4" fmla="*/ 46 w 418"/>
                  <a:gd name="T5" fmla="*/ 66 h 107"/>
                  <a:gd name="T6" fmla="*/ 61 w 418"/>
                  <a:gd name="T7" fmla="*/ 72 h 107"/>
                  <a:gd name="T8" fmla="*/ 83 w 418"/>
                  <a:gd name="T9" fmla="*/ 78 h 107"/>
                  <a:gd name="T10" fmla="*/ 101 w 418"/>
                  <a:gd name="T11" fmla="*/ 84 h 107"/>
                  <a:gd name="T12" fmla="*/ 119 w 418"/>
                  <a:gd name="T13" fmla="*/ 90 h 107"/>
                  <a:gd name="T14" fmla="*/ 173 w 418"/>
                  <a:gd name="T15" fmla="*/ 99 h 107"/>
                  <a:gd name="T16" fmla="*/ 238 w 418"/>
                  <a:gd name="T17" fmla="*/ 102 h 107"/>
                  <a:gd name="T18" fmla="*/ 298 w 418"/>
                  <a:gd name="T19" fmla="*/ 105 h 107"/>
                  <a:gd name="T20" fmla="*/ 391 w 418"/>
                  <a:gd name="T21" fmla="*/ 99 h 107"/>
                  <a:gd name="T22" fmla="*/ 415 w 418"/>
                  <a:gd name="T23" fmla="*/ 98 h 107"/>
                  <a:gd name="T24" fmla="*/ 403 w 418"/>
                  <a:gd name="T25" fmla="*/ 72 h 107"/>
                  <a:gd name="T26" fmla="*/ 332 w 418"/>
                  <a:gd name="T27" fmla="*/ 33 h 107"/>
                  <a:gd name="T28" fmla="*/ 311 w 418"/>
                  <a:gd name="T29" fmla="*/ 24 h 107"/>
                  <a:gd name="T30" fmla="*/ 302 w 418"/>
                  <a:gd name="T31" fmla="*/ 23 h 107"/>
                  <a:gd name="T32" fmla="*/ 299 w 418"/>
                  <a:gd name="T33" fmla="*/ 20 h 107"/>
                  <a:gd name="T34" fmla="*/ 254 w 418"/>
                  <a:gd name="T35" fmla="*/ 8 h 107"/>
                  <a:gd name="T36" fmla="*/ 190 w 418"/>
                  <a:gd name="T37" fmla="*/ 3 h 107"/>
                  <a:gd name="T38" fmla="*/ 137 w 418"/>
                  <a:gd name="T39" fmla="*/ 3 h 107"/>
                  <a:gd name="T40" fmla="*/ 65 w 418"/>
                  <a:gd name="T41" fmla="*/ 18 h 107"/>
                  <a:gd name="T42" fmla="*/ 31 w 418"/>
                  <a:gd name="T43" fmla="*/ 30 h 107"/>
                  <a:gd name="T44" fmla="*/ 8 w 418"/>
                  <a:gd name="T45" fmla="*/ 47 h 107"/>
                  <a:gd name="T46" fmla="*/ 13 w 418"/>
                  <a:gd name="T47" fmla="*/ 56 h 10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8"/>
                  <a:gd name="T73" fmla="*/ 0 h 107"/>
                  <a:gd name="T74" fmla="*/ 418 w 418"/>
                  <a:gd name="T75" fmla="*/ 107 h 10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8" h="107">
                    <a:moveTo>
                      <a:pt x="13" y="56"/>
                    </a:moveTo>
                    <a:cubicBezTo>
                      <a:pt x="28" y="58"/>
                      <a:pt x="10" y="53"/>
                      <a:pt x="20" y="59"/>
                    </a:cubicBezTo>
                    <a:cubicBezTo>
                      <a:pt x="29" y="60"/>
                      <a:pt x="37" y="65"/>
                      <a:pt x="46" y="66"/>
                    </a:cubicBezTo>
                    <a:cubicBezTo>
                      <a:pt x="58" y="72"/>
                      <a:pt x="52" y="70"/>
                      <a:pt x="61" y="72"/>
                    </a:cubicBezTo>
                    <a:cubicBezTo>
                      <a:pt x="68" y="77"/>
                      <a:pt x="74" y="77"/>
                      <a:pt x="83" y="78"/>
                    </a:cubicBezTo>
                    <a:cubicBezTo>
                      <a:pt x="89" y="81"/>
                      <a:pt x="94" y="83"/>
                      <a:pt x="101" y="84"/>
                    </a:cubicBezTo>
                    <a:cubicBezTo>
                      <a:pt x="115" y="90"/>
                      <a:pt x="109" y="88"/>
                      <a:pt x="119" y="90"/>
                    </a:cubicBezTo>
                    <a:cubicBezTo>
                      <a:pt x="134" y="92"/>
                      <a:pt x="158" y="98"/>
                      <a:pt x="173" y="99"/>
                    </a:cubicBezTo>
                    <a:cubicBezTo>
                      <a:pt x="200" y="102"/>
                      <a:pt x="200" y="101"/>
                      <a:pt x="238" y="102"/>
                    </a:cubicBezTo>
                    <a:cubicBezTo>
                      <a:pt x="268" y="105"/>
                      <a:pt x="284" y="107"/>
                      <a:pt x="298" y="105"/>
                    </a:cubicBezTo>
                    <a:cubicBezTo>
                      <a:pt x="333" y="104"/>
                      <a:pt x="362" y="104"/>
                      <a:pt x="391" y="99"/>
                    </a:cubicBezTo>
                    <a:cubicBezTo>
                      <a:pt x="404" y="102"/>
                      <a:pt x="414" y="101"/>
                      <a:pt x="415" y="98"/>
                    </a:cubicBezTo>
                    <a:cubicBezTo>
                      <a:pt x="418" y="92"/>
                      <a:pt x="406" y="74"/>
                      <a:pt x="403" y="72"/>
                    </a:cubicBezTo>
                    <a:cubicBezTo>
                      <a:pt x="381" y="57"/>
                      <a:pt x="359" y="42"/>
                      <a:pt x="332" y="33"/>
                    </a:cubicBezTo>
                    <a:cubicBezTo>
                      <a:pt x="326" y="31"/>
                      <a:pt x="317" y="25"/>
                      <a:pt x="311" y="24"/>
                    </a:cubicBezTo>
                    <a:cubicBezTo>
                      <a:pt x="310" y="23"/>
                      <a:pt x="303" y="24"/>
                      <a:pt x="302" y="23"/>
                    </a:cubicBezTo>
                    <a:cubicBezTo>
                      <a:pt x="300" y="20"/>
                      <a:pt x="302" y="21"/>
                      <a:pt x="299" y="20"/>
                    </a:cubicBezTo>
                    <a:cubicBezTo>
                      <a:pt x="285" y="16"/>
                      <a:pt x="268" y="9"/>
                      <a:pt x="254" y="8"/>
                    </a:cubicBezTo>
                    <a:cubicBezTo>
                      <a:pt x="232" y="2"/>
                      <a:pt x="214" y="0"/>
                      <a:pt x="190" y="3"/>
                    </a:cubicBezTo>
                    <a:cubicBezTo>
                      <a:pt x="170" y="0"/>
                      <a:pt x="160" y="2"/>
                      <a:pt x="137" y="3"/>
                    </a:cubicBezTo>
                    <a:cubicBezTo>
                      <a:pt x="103" y="14"/>
                      <a:pt x="104" y="6"/>
                      <a:pt x="65" y="18"/>
                    </a:cubicBezTo>
                    <a:cubicBezTo>
                      <a:pt x="59" y="23"/>
                      <a:pt x="36" y="27"/>
                      <a:pt x="31" y="30"/>
                    </a:cubicBezTo>
                    <a:cubicBezTo>
                      <a:pt x="24" y="34"/>
                      <a:pt x="20" y="38"/>
                      <a:pt x="8" y="47"/>
                    </a:cubicBezTo>
                    <a:cubicBezTo>
                      <a:pt x="0" y="61"/>
                      <a:pt x="13" y="40"/>
                      <a:pt x="13" y="56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2139" name="Text Box 14"/>
            <p:cNvSpPr txBox="1">
              <a:spLocks noChangeArrowheads="1"/>
            </p:cNvSpPr>
            <p:nvPr/>
          </p:nvSpPr>
          <p:spPr bwMode="auto">
            <a:xfrm>
              <a:off x="672" y="1920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P4. Podsistem prodaje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33400" y="2057400"/>
            <a:ext cx="4876800" cy="2362200"/>
            <a:chOff x="672" y="2064"/>
            <a:chExt cx="3072" cy="1488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168" y="3120"/>
              <a:ext cx="576" cy="432"/>
              <a:chOff x="3168" y="3120"/>
              <a:chExt cx="576" cy="432"/>
            </a:xfrm>
          </p:grpSpPr>
          <p:sp>
            <p:nvSpPr>
              <p:cNvPr id="2136" name="Oval 17"/>
              <p:cNvSpPr>
                <a:spLocks noChangeArrowheads="1"/>
              </p:cNvSpPr>
              <p:nvPr/>
            </p:nvSpPr>
            <p:spPr bwMode="auto">
              <a:xfrm>
                <a:off x="3168" y="3120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5</a:t>
                </a:r>
              </a:p>
            </p:txBody>
          </p:sp>
          <p:sp>
            <p:nvSpPr>
              <p:cNvPr id="2137" name="Freeform 18" descr="Wide upward diagonal"/>
              <p:cNvSpPr>
                <a:spLocks/>
              </p:cNvSpPr>
              <p:nvPr/>
            </p:nvSpPr>
            <p:spPr bwMode="auto">
              <a:xfrm>
                <a:off x="3174" y="3120"/>
                <a:ext cx="390" cy="183"/>
              </a:xfrm>
              <a:custGeom>
                <a:avLst/>
                <a:gdLst>
                  <a:gd name="T0" fmla="*/ 0 w 390"/>
                  <a:gd name="T1" fmla="*/ 183 h 183"/>
                  <a:gd name="T2" fmla="*/ 18 w 390"/>
                  <a:gd name="T3" fmla="*/ 144 h 183"/>
                  <a:gd name="T4" fmla="*/ 41 w 390"/>
                  <a:gd name="T5" fmla="*/ 110 h 183"/>
                  <a:gd name="T6" fmla="*/ 77 w 390"/>
                  <a:gd name="T7" fmla="*/ 74 h 183"/>
                  <a:gd name="T8" fmla="*/ 96 w 390"/>
                  <a:gd name="T9" fmla="*/ 56 h 183"/>
                  <a:gd name="T10" fmla="*/ 113 w 390"/>
                  <a:gd name="T11" fmla="*/ 42 h 183"/>
                  <a:gd name="T12" fmla="*/ 126 w 390"/>
                  <a:gd name="T13" fmla="*/ 36 h 183"/>
                  <a:gd name="T14" fmla="*/ 161 w 390"/>
                  <a:gd name="T15" fmla="*/ 26 h 183"/>
                  <a:gd name="T16" fmla="*/ 252 w 390"/>
                  <a:gd name="T17" fmla="*/ 8 h 183"/>
                  <a:gd name="T18" fmla="*/ 351 w 390"/>
                  <a:gd name="T19" fmla="*/ 9 h 183"/>
                  <a:gd name="T20" fmla="*/ 381 w 390"/>
                  <a:gd name="T21" fmla="*/ 24 h 183"/>
                  <a:gd name="T22" fmla="*/ 389 w 390"/>
                  <a:gd name="T23" fmla="*/ 38 h 183"/>
                  <a:gd name="T24" fmla="*/ 375 w 390"/>
                  <a:gd name="T25" fmla="*/ 48 h 183"/>
                  <a:gd name="T26" fmla="*/ 357 w 390"/>
                  <a:gd name="T27" fmla="*/ 60 h 183"/>
                  <a:gd name="T28" fmla="*/ 336 w 390"/>
                  <a:gd name="T29" fmla="*/ 72 h 183"/>
                  <a:gd name="T30" fmla="*/ 321 w 390"/>
                  <a:gd name="T31" fmla="*/ 80 h 183"/>
                  <a:gd name="T32" fmla="*/ 296 w 390"/>
                  <a:gd name="T33" fmla="*/ 95 h 183"/>
                  <a:gd name="T34" fmla="*/ 275 w 390"/>
                  <a:gd name="T35" fmla="*/ 104 h 183"/>
                  <a:gd name="T36" fmla="*/ 242 w 390"/>
                  <a:gd name="T37" fmla="*/ 117 h 183"/>
                  <a:gd name="T38" fmla="*/ 215 w 390"/>
                  <a:gd name="T39" fmla="*/ 128 h 183"/>
                  <a:gd name="T40" fmla="*/ 185 w 390"/>
                  <a:gd name="T41" fmla="*/ 141 h 183"/>
                  <a:gd name="T42" fmla="*/ 101 w 390"/>
                  <a:gd name="T43" fmla="*/ 165 h 183"/>
                  <a:gd name="T44" fmla="*/ 81 w 390"/>
                  <a:gd name="T45" fmla="*/ 168 h 183"/>
                  <a:gd name="T46" fmla="*/ 57 w 390"/>
                  <a:gd name="T47" fmla="*/ 174 h 183"/>
                  <a:gd name="T48" fmla="*/ 0 w 390"/>
                  <a:gd name="T49" fmla="*/ 183 h 1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90"/>
                  <a:gd name="T76" fmla="*/ 0 h 183"/>
                  <a:gd name="T77" fmla="*/ 390 w 390"/>
                  <a:gd name="T78" fmla="*/ 183 h 1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90" h="183">
                    <a:moveTo>
                      <a:pt x="0" y="183"/>
                    </a:moveTo>
                    <a:cubicBezTo>
                      <a:pt x="4" y="171"/>
                      <a:pt x="8" y="152"/>
                      <a:pt x="18" y="144"/>
                    </a:cubicBezTo>
                    <a:cubicBezTo>
                      <a:pt x="22" y="133"/>
                      <a:pt x="31" y="116"/>
                      <a:pt x="41" y="110"/>
                    </a:cubicBezTo>
                    <a:cubicBezTo>
                      <a:pt x="42" y="103"/>
                      <a:pt x="68" y="79"/>
                      <a:pt x="77" y="74"/>
                    </a:cubicBezTo>
                    <a:cubicBezTo>
                      <a:pt x="81" y="68"/>
                      <a:pt x="89" y="58"/>
                      <a:pt x="96" y="56"/>
                    </a:cubicBezTo>
                    <a:cubicBezTo>
                      <a:pt x="103" y="51"/>
                      <a:pt x="106" y="47"/>
                      <a:pt x="113" y="42"/>
                    </a:cubicBezTo>
                    <a:cubicBezTo>
                      <a:pt x="117" y="40"/>
                      <a:pt x="126" y="36"/>
                      <a:pt x="126" y="36"/>
                    </a:cubicBezTo>
                    <a:cubicBezTo>
                      <a:pt x="141" y="30"/>
                      <a:pt x="140" y="27"/>
                      <a:pt x="161" y="26"/>
                    </a:cubicBezTo>
                    <a:cubicBezTo>
                      <a:pt x="190" y="16"/>
                      <a:pt x="222" y="12"/>
                      <a:pt x="252" y="8"/>
                    </a:cubicBezTo>
                    <a:cubicBezTo>
                      <a:pt x="277" y="0"/>
                      <a:pt x="323" y="8"/>
                      <a:pt x="351" y="9"/>
                    </a:cubicBezTo>
                    <a:cubicBezTo>
                      <a:pt x="361" y="12"/>
                      <a:pt x="372" y="17"/>
                      <a:pt x="381" y="24"/>
                    </a:cubicBezTo>
                    <a:cubicBezTo>
                      <a:pt x="383" y="30"/>
                      <a:pt x="387" y="32"/>
                      <a:pt x="389" y="38"/>
                    </a:cubicBezTo>
                    <a:cubicBezTo>
                      <a:pt x="390" y="47"/>
                      <a:pt x="383" y="46"/>
                      <a:pt x="375" y="48"/>
                    </a:cubicBezTo>
                    <a:cubicBezTo>
                      <a:pt x="368" y="52"/>
                      <a:pt x="364" y="59"/>
                      <a:pt x="357" y="60"/>
                    </a:cubicBezTo>
                    <a:cubicBezTo>
                      <a:pt x="349" y="66"/>
                      <a:pt x="346" y="70"/>
                      <a:pt x="336" y="72"/>
                    </a:cubicBezTo>
                    <a:cubicBezTo>
                      <a:pt x="329" y="75"/>
                      <a:pt x="328" y="78"/>
                      <a:pt x="321" y="80"/>
                    </a:cubicBezTo>
                    <a:cubicBezTo>
                      <a:pt x="312" y="90"/>
                      <a:pt x="306" y="90"/>
                      <a:pt x="296" y="95"/>
                    </a:cubicBezTo>
                    <a:cubicBezTo>
                      <a:pt x="290" y="100"/>
                      <a:pt x="283" y="103"/>
                      <a:pt x="275" y="104"/>
                    </a:cubicBezTo>
                    <a:cubicBezTo>
                      <a:pt x="264" y="111"/>
                      <a:pt x="254" y="112"/>
                      <a:pt x="242" y="117"/>
                    </a:cubicBezTo>
                    <a:cubicBezTo>
                      <a:pt x="235" y="124"/>
                      <a:pt x="225" y="126"/>
                      <a:pt x="215" y="128"/>
                    </a:cubicBezTo>
                    <a:cubicBezTo>
                      <a:pt x="198" y="137"/>
                      <a:pt x="203" y="135"/>
                      <a:pt x="185" y="141"/>
                    </a:cubicBezTo>
                    <a:cubicBezTo>
                      <a:pt x="165" y="150"/>
                      <a:pt x="149" y="158"/>
                      <a:pt x="101" y="165"/>
                    </a:cubicBezTo>
                    <a:cubicBezTo>
                      <a:pt x="95" y="169"/>
                      <a:pt x="88" y="167"/>
                      <a:pt x="81" y="168"/>
                    </a:cubicBezTo>
                    <a:cubicBezTo>
                      <a:pt x="73" y="172"/>
                      <a:pt x="65" y="172"/>
                      <a:pt x="57" y="174"/>
                    </a:cubicBezTo>
                    <a:cubicBezTo>
                      <a:pt x="39" y="183"/>
                      <a:pt x="18" y="174"/>
                      <a:pt x="0" y="183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2135" name="Text Box 19"/>
            <p:cNvSpPr txBox="1">
              <a:spLocks noChangeArrowheads="1"/>
            </p:cNvSpPr>
            <p:nvPr/>
          </p:nvSpPr>
          <p:spPr bwMode="auto">
            <a:xfrm>
              <a:off x="672" y="2064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P5. Podsistem finansija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533400" y="2286000"/>
            <a:ext cx="5486400" cy="1752600"/>
            <a:chOff x="672" y="2208"/>
            <a:chExt cx="3456" cy="1104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3547" y="2877"/>
              <a:ext cx="581" cy="435"/>
              <a:chOff x="3547" y="2877"/>
              <a:chExt cx="581" cy="435"/>
            </a:xfrm>
          </p:grpSpPr>
          <p:sp>
            <p:nvSpPr>
              <p:cNvPr id="2132" name="Oval 22"/>
              <p:cNvSpPr>
                <a:spLocks noChangeArrowheads="1"/>
              </p:cNvSpPr>
              <p:nvPr/>
            </p:nvSpPr>
            <p:spPr bwMode="auto">
              <a:xfrm>
                <a:off x="3552" y="2880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6</a:t>
                </a:r>
              </a:p>
            </p:txBody>
          </p:sp>
          <p:sp>
            <p:nvSpPr>
              <p:cNvPr id="2133" name="Freeform 23" descr="Wide upward diagonal"/>
              <p:cNvSpPr>
                <a:spLocks/>
              </p:cNvSpPr>
              <p:nvPr/>
            </p:nvSpPr>
            <p:spPr bwMode="auto">
              <a:xfrm>
                <a:off x="3547" y="2877"/>
                <a:ext cx="247" cy="274"/>
              </a:xfrm>
              <a:custGeom>
                <a:avLst/>
                <a:gdLst>
                  <a:gd name="T0" fmla="*/ 35 w 247"/>
                  <a:gd name="T1" fmla="*/ 267 h 274"/>
                  <a:gd name="T2" fmla="*/ 56 w 247"/>
                  <a:gd name="T3" fmla="*/ 252 h 274"/>
                  <a:gd name="T4" fmla="*/ 71 w 247"/>
                  <a:gd name="T5" fmla="*/ 242 h 274"/>
                  <a:gd name="T6" fmla="*/ 79 w 247"/>
                  <a:gd name="T7" fmla="*/ 239 h 274"/>
                  <a:gd name="T8" fmla="*/ 94 w 247"/>
                  <a:gd name="T9" fmla="*/ 225 h 274"/>
                  <a:gd name="T10" fmla="*/ 106 w 247"/>
                  <a:gd name="T11" fmla="*/ 210 h 274"/>
                  <a:gd name="T12" fmla="*/ 116 w 247"/>
                  <a:gd name="T13" fmla="*/ 200 h 274"/>
                  <a:gd name="T14" fmla="*/ 134 w 247"/>
                  <a:gd name="T15" fmla="*/ 185 h 274"/>
                  <a:gd name="T16" fmla="*/ 158 w 247"/>
                  <a:gd name="T17" fmla="*/ 156 h 274"/>
                  <a:gd name="T18" fmla="*/ 167 w 247"/>
                  <a:gd name="T19" fmla="*/ 141 h 274"/>
                  <a:gd name="T20" fmla="*/ 196 w 247"/>
                  <a:gd name="T21" fmla="*/ 107 h 274"/>
                  <a:gd name="T22" fmla="*/ 208 w 247"/>
                  <a:gd name="T23" fmla="*/ 87 h 274"/>
                  <a:gd name="T24" fmla="*/ 226 w 247"/>
                  <a:gd name="T25" fmla="*/ 54 h 274"/>
                  <a:gd name="T26" fmla="*/ 239 w 247"/>
                  <a:gd name="T27" fmla="*/ 24 h 274"/>
                  <a:gd name="T28" fmla="*/ 214 w 247"/>
                  <a:gd name="T29" fmla="*/ 6 h 274"/>
                  <a:gd name="T30" fmla="*/ 175 w 247"/>
                  <a:gd name="T31" fmla="*/ 18 h 274"/>
                  <a:gd name="T32" fmla="*/ 149 w 247"/>
                  <a:gd name="T33" fmla="*/ 26 h 274"/>
                  <a:gd name="T34" fmla="*/ 128 w 247"/>
                  <a:gd name="T35" fmla="*/ 39 h 274"/>
                  <a:gd name="T36" fmla="*/ 110 w 247"/>
                  <a:gd name="T37" fmla="*/ 48 h 274"/>
                  <a:gd name="T38" fmla="*/ 64 w 247"/>
                  <a:gd name="T39" fmla="*/ 81 h 274"/>
                  <a:gd name="T40" fmla="*/ 44 w 247"/>
                  <a:gd name="T41" fmla="*/ 99 h 274"/>
                  <a:gd name="T42" fmla="*/ 22 w 247"/>
                  <a:gd name="T43" fmla="*/ 135 h 274"/>
                  <a:gd name="T44" fmla="*/ 10 w 247"/>
                  <a:gd name="T45" fmla="*/ 176 h 274"/>
                  <a:gd name="T46" fmla="*/ 2 w 247"/>
                  <a:gd name="T47" fmla="*/ 200 h 274"/>
                  <a:gd name="T48" fmla="*/ 35 w 247"/>
                  <a:gd name="T49" fmla="*/ 267 h 2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7"/>
                  <a:gd name="T76" fmla="*/ 0 h 274"/>
                  <a:gd name="T77" fmla="*/ 247 w 247"/>
                  <a:gd name="T78" fmla="*/ 274 h 2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7" h="274">
                    <a:moveTo>
                      <a:pt x="35" y="267"/>
                    </a:moveTo>
                    <a:cubicBezTo>
                      <a:pt x="46" y="265"/>
                      <a:pt x="42" y="253"/>
                      <a:pt x="56" y="252"/>
                    </a:cubicBezTo>
                    <a:cubicBezTo>
                      <a:pt x="59" y="247"/>
                      <a:pt x="65" y="245"/>
                      <a:pt x="71" y="242"/>
                    </a:cubicBezTo>
                    <a:cubicBezTo>
                      <a:pt x="74" y="237"/>
                      <a:pt x="74" y="243"/>
                      <a:pt x="79" y="239"/>
                    </a:cubicBezTo>
                    <a:cubicBezTo>
                      <a:pt x="83" y="233"/>
                      <a:pt x="87" y="228"/>
                      <a:pt x="94" y="225"/>
                    </a:cubicBezTo>
                    <a:cubicBezTo>
                      <a:pt x="97" y="222"/>
                      <a:pt x="103" y="213"/>
                      <a:pt x="106" y="210"/>
                    </a:cubicBezTo>
                    <a:cubicBezTo>
                      <a:pt x="111" y="205"/>
                      <a:pt x="111" y="205"/>
                      <a:pt x="116" y="200"/>
                    </a:cubicBezTo>
                    <a:cubicBezTo>
                      <a:pt x="119" y="192"/>
                      <a:pt x="128" y="190"/>
                      <a:pt x="134" y="185"/>
                    </a:cubicBezTo>
                    <a:cubicBezTo>
                      <a:pt x="144" y="176"/>
                      <a:pt x="146" y="162"/>
                      <a:pt x="158" y="156"/>
                    </a:cubicBezTo>
                    <a:cubicBezTo>
                      <a:pt x="162" y="151"/>
                      <a:pt x="164" y="146"/>
                      <a:pt x="167" y="141"/>
                    </a:cubicBezTo>
                    <a:cubicBezTo>
                      <a:pt x="175" y="129"/>
                      <a:pt x="189" y="120"/>
                      <a:pt x="196" y="107"/>
                    </a:cubicBezTo>
                    <a:cubicBezTo>
                      <a:pt x="198" y="99"/>
                      <a:pt x="205" y="96"/>
                      <a:pt x="208" y="87"/>
                    </a:cubicBezTo>
                    <a:cubicBezTo>
                      <a:pt x="209" y="75"/>
                      <a:pt x="221" y="64"/>
                      <a:pt x="226" y="54"/>
                    </a:cubicBezTo>
                    <a:cubicBezTo>
                      <a:pt x="242" y="30"/>
                      <a:pt x="227" y="30"/>
                      <a:pt x="239" y="24"/>
                    </a:cubicBezTo>
                    <a:cubicBezTo>
                      <a:pt x="238" y="6"/>
                      <a:pt x="247" y="0"/>
                      <a:pt x="214" y="6"/>
                    </a:cubicBezTo>
                    <a:cubicBezTo>
                      <a:pt x="206" y="11"/>
                      <a:pt x="185" y="17"/>
                      <a:pt x="175" y="18"/>
                    </a:cubicBezTo>
                    <a:cubicBezTo>
                      <a:pt x="168" y="21"/>
                      <a:pt x="157" y="24"/>
                      <a:pt x="149" y="26"/>
                    </a:cubicBezTo>
                    <a:cubicBezTo>
                      <a:pt x="141" y="30"/>
                      <a:pt x="137" y="38"/>
                      <a:pt x="128" y="39"/>
                    </a:cubicBezTo>
                    <a:cubicBezTo>
                      <a:pt x="122" y="43"/>
                      <a:pt x="117" y="47"/>
                      <a:pt x="110" y="48"/>
                    </a:cubicBezTo>
                    <a:cubicBezTo>
                      <a:pt x="92" y="57"/>
                      <a:pt x="80" y="71"/>
                      <a:pt x="64" y="81"/>
                    </a:cubicBezTo>
                    <a:cubicBezTo>
                      <a:pt x="63" y="88"/>
                      <a:pt x="50" y="96"/>
                      <a:pt x="44" y="99"/>
                    </a:cubicBezTo>
                    <a:cubicBezTo>
                      <a:pt x="38" y="108"/>
                      <a:pt x="27" y="126"/>
                      <a:pt x="22" y="135"/>
                    </a:cubicBezTo>
                    <a:cubicBezTo>
                      <a:pt x="17" y="149"/>
                      <a:pt x="16" y="164"/>
                      <a:pt x="10" y="176"/>
                    </a:cubicBezTo>
                    <a:cubicBezTo>
                      <a:pt x="9" y="183"/>
                      <a:pt x="7" y="194"/>
                      <a:pt x="2" y="200"/>
                    </a:cubicBezTo>
                    <a:cubicBezTo>
                      <a:pt x="1" y="230"/>
                      <a:pt x="0" y="274"/>
                      <a:pt x="35" y="267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2131" name="Text Box 24"/>
            <p:cNvSpPr txBox="1">
              <a:spLocks noChangeArrowheads="1"/>
            </p:cNvSpPr>
            <p:nvPr/>
          </p:nvSpPr>
          <p:spPr bwMode="auto">
            <a:xfrm>
              <a:off x="672" y="2208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P6. Podsistem kadrova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533400" y="2514600"/>
            <a:ext cx="5715000" cy="914400"/>
            <a:chOff x="672" y="2352"/>
            <a:chExt cx="3600" cy="576"/>
          </a:xfrm>
        </p:grpSpPr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3687" y="2496"/>
              <a:ext cx="585" cy="432"/>
              <a:chOff x="3687" y="2496"/>
              <a:chExt cx="585" cy="432"/>
            </a:xfrm>
          </p:grpSpPr>
          <p:sp>
            <p:nvSpPr>
              <p:cNvPr id="2128" name="Oval 27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7</a:t>
                </a:r>
              </a:p>
            </p:txBody>
          </p:sp>
          <p:sp>
            <p:nvSpPr>
              <p:cNvPr id="2129" name="Freeform 28" descr="Wide upward diagonal"/>
              <p:cNvSpPr>
                <a:spLocks/>
              </p:cNvSpPr>
              <p:nvPr/>
            </p:nvSpPr>
            <p:spPr bwMode="auto">
              <a:xfrm>
                <a:off x="3687" y="2531"/>
                <a:ext cx="159" cy="350"/>
              </a:xfrm>
              <a:custGeom>
                <a:avLst/>
                <a:gdLst>
                  <a:gd name="T0" fmla="*/ 138 w 159"/>
                  <a:gd name="T1" fmla="*/ 0 h 350"/>
                  <a:gd name="T2" fmla="*/ 104 w 159"/>
                  <a:gd name="T3" fmla="*/ 13 h 350"/>
                  <a:gd name="T4" fmla="*/ 77 w 159"/>
                  <a:gd name="T5" fmla="*/ 31 h 350"/>
                  <a:gd name="T6" fmla="*/ 60 w 159"/>
                  <a:gd name="T7" fmla="*/ 49 h 350"/>
                  <a:gd name="T8" fmla="*/ 42 w 159"/>
                  <a:gd name="T9" fmla="*/ 73 h 350"/>
                  <a:gd name="T10" fmla="*/ 32 w 159"/>
                  <a:gd name="T11" fmla="*/ 85 h 350"/>
                  <a:gd name="T12" fmla="*/ 23 w 159"/>
                  <a:gd name="T13" fmla="*/ 100 h 350"/>
                  <a:gd name="T14" fmla="*/ 11 w 159"/>
                  <a:gd name="T15" fmla="*/ 124 h 350"/>
                  <a:gd name="T16" fmla="*/ 35 w 159"/>
                  <a:gd name="T17" fmla="*/ 271 h 350"/>
                  <a:gd name="T18" fmla="*/ 50 w 159"/>
                  <a:gd name="T19" fmla="*/ 294 h 350"/>
                  <a:gd name="T20" fmla="*/ 62 w 159"/>
                  <a:gd name="T21" fmla="*/ 313 h 350"/>
                  <a:gd name="T22" fmla="*/ 78 w 159"/>
                  <a:gd name="T23" fmla="*/ 325 h 350"/>
                  <a:gd name="T24" fmla="*/ 90 w 159"/>
                  <a:gd name="T25" fmla="*/ 340 h 350"/>
                  <a:gd name="T26" fmla="*/ 110 w 159"/>
                  <a:gd name="T27" fmla="*/ 346 h 350"/>
                  <a:gd name="T28" fmla="*/ 120 w 159"/>
                  <a:gd name="T29" fmla="*/ 318 h 350"/>
                  <a:gd name="T30" fmla="*/ 134 w 159"/>
                  <a:gd name="T31" fmla="*/ 273 h 350"/>
                  <a:gd name="T32" fmla="*/ 143 w 159"/>
                  <a:gd name="T33" fmla="*/ 238 h 350"/>
                  <a:gd name="T34" fmla="*/ 150 w 159"/>
                  <a:gd name="T35" fmla="*/ 196 h 350"/>
                  <a:gd name="T36" fmla="*/ 149 w 159"/>
                  <a:gd name="T37" fmla="*/ 106 h 350"/>
                  <a:gd name="T38" fmla="*/ 137 w 159"/>
                  <a:gd name="T39" fmla="*/ 10 h 350"/>
                  <a:gd name="T40" fmla="*/ 138 w 159"/>
                  <a:gd name="T41" fmla="*/ 0 h 3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9"/>
                  <a:gd name="T64" fmla="*/ 0 h 350"/>
                  <a:gd name="T65" fmla="*/ 159 w 159"/>
                  <a:gd name="T66" fmla="*/ 350 h 3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9" h="350">
                    <a:moveTo>
                      <a:pt x="138" y="0"/>
                    </a:moveTo>
                    <a:cubicBezTo>
                      <a:pt x="125" y="1"/>
                      <a:pt x="117" y="9"/>
                      <a:pt x="104" y="13"/>
                    </a:cubicBezTo>
                    <a:cubicBezTo>
                      <a:pt x="97" y="20"/>
                      <a:pt x="86" y="25"/>
                      <a:pt x="77" y="31"/>
                    </a:cubicBezTo>
                    <a:cubicBezTo>
                      <a:pt x="73" y="41"/>
                      <a:pt x="69" y="44"/>
                      <a:pt x="60" y="49"/>
                    </a:cubicBezTo>
                    <a:cubicBezTo>
                      <a:pt x="57" y="55"/>
                      <a:pt x="47" y="72"/>
                      <a:pt x="42" y="73"/>
                    </a:cubicBezTo>
                    <a:cubicBezTo>
                      <a:pt x="36" y="77"/>
                      <a:pt x="35" y="79"/>
                      <a:pt x="32" y="85"/>
                    </a:cubicBezTo>
                    <a:cubicBezTo>
                      <a:pt x="31" y="93"/>
                      <a:pt x="27" y="93"/>
                      <a:pt x="23" y="100"/>
                    </a:cubicBezTo>
                    <a:cubicBezTo>
                      <a:pt x="20" y="103"/>
                      <a:pt x="13" y="119"/>
                      <a:pt x="11" y="124"/>
                    </a:cubicBezTo>
                    <a:cubicBezTo>
                      <a:pt x="3" y="174"/>
                      <a:pt x="0" y="247"/>
                      <a:pt x="35" y="271"/>
                    </a:cubicBezTo>
                    <a:cubicBezTo>
                      <a:pt x="40" y="280"/>
                      <a:pt x="41" y="288"/>
                      <a:pt x="50" y="294"/>
                    </a:cubicBezTo>
                    <a:cubicBezTo>
                      <a:pt x="51" y="301"/>
                      <a:pt x="57" y="309"/>
                      <a:pt x="62" y="313"/>
                    </a:cubicBezTo>
                    <a:cubicBezTo>
                      <a:pt x="65" y="321"/>
                      <a:pt x="71" y="320"/>
                      <a:pt x="78" y="325"/>
                    </a:cubicBezTo>
                    <a:cubicBezTo>
                      <a:pt x="81" y="336"/>
                      <a:pt x="84" y="337"/>
                      <a:pt x="90" y="340"/>
                    </a:cubicBezTo>
                    <a:cubicBezTo>
                      <a:pt x="93" y="350"/>
                      <a:pt x="100" y="344"/>
                      <a:pt x="110" y="346"/>
                    </a:cubicBezTo>
                    <a:cubicBezTo>
                      <a:pt x="117" y="337"/>
                      <a:pt x="111" y="325"/>
                      <a:pt x="120" y="318"/>
                    </a:cubicBezTo>
                    <a:cubicBezTo>
                      <a:pt x="126" y="303"/>
                      <a:pt x="129" y="288"/>
                      <a:pt x="134" y="273"/>
                    </a:cubicBezTo>
                    <a:cubicBezTo>
                      <a:pt x="136" y="258"/>
                      <a:pt x="136" y="250"/>
                      <a:pt x="143" y="238"/>
                    </a:cubicBezTo>
                    <a:cubicBezTo>
                      <a:pt x="145" y="224"/>
                      <a:pt x="148" y="210"/>
                      <a:pt x="150" y="196"/>
                    </a:cubicBezTo>
                    <a:cubicBezTo>
                      <a:pt x="150" y="139"/>
                      <a:pt x="159" y="142"/>
                      <a:pt x="149" y="106"/>
                    </a:cubicBezTo>
                    <a:cubicBezTo>
                      <a:pt x="159" y="123"/>
                      <a:pt x="139" y="14"/>
                      <a:pt x="137" y="10"/>
                    </a:cubicBezTo>
                    <a:cubicBezTo>
                      <a:pt x="135" y="5"/>
                      <a:pt x="122" y="2"/>
                      <a:pt x="138" y="0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2127" name="Text Box 29"/>
            <p:cNvSpPr txBox="1">
              <a:spLocks noChangeArrowheads="1"/>
            </p:cNvSpPr>
            <p:nvPr/>
          </p:nvSpPr>
          <p:spPr bwMode="auto">
            <a:xfrm>
              <a:off x="672" y="2352"/>
              <a:ext cx="1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spcBef>
                  <a:spcPct val="50000"/>
                </a:spcBef>
              </a:pPr>
              <a:r>
                <a:rPr lang="en-US" sz="1200" b="1"/>
                <a:t>P7. Pravno-normativni podsistem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533400" y="1752600"/>
            <a:ext cx="3203575" cy="2103438"/>
            <a:chOff x="672" y="1872"/>
            <a:chExt cx="2018" cy="1325"/>
          </a:xfrm>
        </p:grpSpPr>
        <p:grpSp>
          <p:nvGrpSpPr>
            <p:cNvPr id="13" name="Group 31"/>
            <p:cNvGrpSpPr>
              <a:grpSpLocks/>
            </p:cNvGrpSpPr>
            <p:nvPr/>
          </p:nvGrpSpPr>
          <p:grpSpPr bwMode="auto">
            <a:xfrm>
              <a:off x="2112" y="1872"/>
              <a:ext cx="578" cy="443"/>
              <a:chOff x="2112" y="1872"/>
              <a:chExt cx="578" cy="443"/>
            </a:xfrm>
          </p:grpSpPr>
          <p:sp>
            <p:nvSpPr>
              <p:cNvPr id="2124" name="Oval 32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11</a:t>
                </a:r>
              </a:p>
            </p:txBody>
          </p:sp>
          <p:sp>
            <p:nvSpPr>
              <p:cNvPr id="2125" name="Freeform 33" descr="Wide upward diagonal"/>
              <p:cNvSpPr>
                <a:spLocks/>
              </p:cNvSpPr>
              <p:nvPr/>
            </p:nvSpPr>
            <p:spPr bwMode="auto">
              <a:xfrm>
                <a:off x="2383" y="2091"/>
                <a:ext cx="307" cy="224"/>
              </a:xfrm>
              <a:custGeom>
                <a:avLst/>
                <a:gdLst>
                  <a:gd name="T0" fmla="*/ 304 w 307"/>
                  <a:gd name="T1" fmla="*/ 0 h 224"/>
                  <a:gd name="T2" fmla="*/ 250 w 307"/>
                  <a:gd name="T3" fmla="*/ 21 h 224"/>
                  <a:gd name="T4" fmla="*/ 239 w 307"/>
                  <a:gd name="T5" fmla="*/ 24 h 224"/>
                  <a:gd name="T6" fmla="*/ 209 w 307"/>
                  <a:gd name="T7" fmla="*/ 42 h 224"/>
                  <a:gd name="T8" fmla="*/ 197 w 307"/>
                  <a:gd name="T9" fmla="*/ 53 h 224"/>
                  <a:gd name="T10" fmla="*/ 167 w 307"/>
                  <a:gd name="T11" fmla="*/ 72 h 224"/>
                  <a:gd name="T12" fmla="*/ 151 w 307"/>
                  <a:gd name="T13" fmla="*/ 80 h 224"/>
                  <a:gd name="T14" fmla="*/ 145 w 307"/>
                  <a:gd name="T15" fmla="*/ 83 h 224"/>
                  <a:gd name="T16" fmla="*/ 121 w 307"/>
                  <a:gd name="T17" fmla="*/ 102 h 224"/>
                  <a:gd name="T18" fmla="*/ 89 w 307"/>
                  <a:gd name="T19" fmla="*/ 126 h 224"/>
                  <a:gd name="T20" fmla="*/ 71 w 307"/>
                  <a:gd name="T21" fmla="*/ 141 h 224"/>
                  <a:gd name="T22" fmla="*/ 53 w 307"/>
                  <a:gd name="T23" fmla="*/ 159 h 224"/>
                  <a:gd name="T24" fmla="*/ 41 w 307"/>
                  <a:gd name="T25" fmla="*/ 173 h 224"/>
                  <a:gd name="T26" fmla="*/ 34 w 307"/>
                  <a:gd name="T27" fmla="*/ 188 h 224"/>
                  <a:gd name="T28" fmla="*/ 32 w 307"/>
                  <a:gd name="T29" fmla="*/ 203 h 224"/>
                  <a:gd name="T30" fmla="*/ 16 w 307"/>
                  <a:gd name="T31" fmla="*/ 204 h 224"/>
                  <a:gd name="T32" fmla="*/ 10 w 307"/>
                  <a:gd name="T33" fmla="*/ 216 h 224"/>
                  <a:gd name="T34" fmla="*/ 44 w 307"/>
                  <a:gd name="T35" fmla="*/ 218 h 224"/>
                  <a:gd name="T36" fmla="*/ 73 w 307"/>
                  <a:gd name="T37" fmla="*/ 216 h 224"/>
                  <a:gd name="T38" fmla="*/ 115 w 307"/>
                  <a:gd name="T39" fmla="*/ 207 h 224"/>
                  <a:gd name="T40" fmla="*/ 109 w 307"/>
                  <a:gd name="T41" fmla="*/ 206 h 224"/>
                  <a:gd name="T42" fmla="*/ 140 w 307"/>
                  <a:gd name="T43" fmla="*/ 198 h 224"/>
                  <a:gd name="T44" fmla="*/ 169 w 307"/>
                  <a:gd name="T45" fmla="*/ 188 h 224"/>
                  <a:gd name="T46" fmla="*/ 184 w 307"/>
                  <a:gd name="T47" fmla="*/ 182 h 224"/>
                  <a:gd name="T48" fmla="*/ 206 w 307"/>
                  <a:gd name="T49" fmla="*/ 170 h 224"/>
                  <a:gd name="T50" fmla="*/ 217 w 307"/>
                  <a:gd name="T51" fmla="*/ 162 h 224"/>
                  <a:gd name="T52" fmla="*/ 229 w 307"/>
                  <a:gd name="T53" fmla="*/ 156 h 224"/>
                  <a:gd name="T54" fmla="*/ 253 w 307"/>
                  <a:gd name="T55" fmla="*/ 129 h 224"/>
                  <a:gd name="T56" fmla="*/ 266 w 307"/>
                  <a:gd name="T57" fmla="*/ 116 h 224"/>
                  <a:gd name="T58" fmla="*/ 280 w 307"/>
                  <a:gd name="T59" fmla="*/ 95 h 224"/>
                  <a:gd name="T60" fmla="*/ 283 w 307"/>
                  <a:gd name="T61" fmla="*/ 86 h 224"/>
                  <a:gd name="T62" fmla="*/ 298 w 307"/>
                  <a:gd name="T63" fmla="*/ 63 h 224"/>
                  <a:gd name="T64" fmla="*/ 307 w 307"/>
                  <a:gd name="T65" fmla="*/ 20 h 224"/>
                  <a:gd name="T66" fmla="*/ 304 w 307"/>
                  <a:gd name="T67" fmla="*/ 0 h 2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7"/>
                  <a:gd name="T103" fmla="*/ 0 h 224"/>
                  <a:gd name="T104" fmla="*/ 307 w 307"/>
                  <a:gd name="T105" fmla="*/ 224 h 22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7" h="224">
                    <a:moveTo>
                      <a:pt x="304" y="0"/>
                    </a:moveTo>
                    <a:cubicBezTo>
                      <a:pt x="283" y="3"/>
                      <a:pt x="273" y="19"/>
                      <a:pt x="250" y="21"/>
                    </a:cubicBezTo>
                    <a:cubicBezTo>
                      <a:pt x="246" y="22"/>
                      <a:pt x="242" y="22"/>
                      <a:pt x="239" y="24"/>
                    </a:cubicBezTo>
                    <a:cubicBezTo>
                      <a:pt x="228" y="30"/>
                      <a:pt x="222" y="40"/>
                      <a:pt x="209" y="42"/>
                    </a:cubicBezTo>
                    <a:cubicBezTo>
                      <a:pt x="204" y="48"/>
                      <a:pt x="200" y="46"/>
                      <a:pt x="197" y="53"/>
                    </a:cubicBezTo>
                    <a:lnTo>
                      <a:pt x="167" y="72"/>
                    </a:lnTo>
                    <a:cubicBezTo>
                      <a:pt x="167" y="72"/>
                      <a:pt x="151" y="80"/>
                      <a:pt x="151" y="80"/>
                    </a:cubicBezTo>
                    <a:cubicBezTo>
                      <a:pt x="149" y="81"/>
                      <a:pt x="145" y="83"/>
                      <a:pt x="145" y="83"/>
                    </a:cubicBezTo>
                    <a:cubicBezTo>
                      <a:pt x="139" y="91"/>
                      <a:pt x="130" y="96"/>
                      <a:pt x="121" y="102"/>
                    </a:cubicBezTo>
                    <a:cubicBezTo>
                      <a:pt x="116" y="115"/>
                      <a:pt x="103" y="124"/>
                      <a:pt x="89" y="126"/>
                    </a:cubicBezTo>
                    <a:cubicBezTo>
                      <a:pt x="87" y="135"/>
                      <a:pt x="77" y="135"/>
                      <a:pt x="71" y="141"/>
                    </a:cubicBezTo>
                    <a:cubicBezTo>
                      <a:pt x="65" y="147"/>
                      <a:pt x="61" y="154"/>
                      <a:pt x="53" y="159"/>
                    </a:cubicBezTo>
                    <a:cubicBezTo>
                      <a:pt x="52" y="163"/>
                      <a:pt x="45" y="171"/>
                      <a:pt x="41" y="173"/>
                    </a:cubicBezTo>
                    <a:cubicBezTo>
                      <a:pt x="40" y="181"/>
                      <a:pt x="35" y="181"/>
                      <a:pt x="34" y="188"/>
                    </a:cubicBezTo>
                    <a:cubicBezTo>
                      <a:pt x="33" y="193"/>
                      <a:pt x="36" y="200"/>
                      <a:pt x="32" y="203"/>
                    </a:cubicBezTo>
                    <a:cubicBezTo>
                      <a:pt x="28" y="207"/>
                      <a:pt x="21" y="204"/>
                      <a:pt x="16" y="204"/>
                    </a:cubicBezTo>
                    <a:cubicBezTo>
                      <a:pt x="13" y="211"/>
                      <a:pt x="0" y="214"/>
                      <a:pt x="10" y="216"/>
                    </a:cubicBezTo>
                    <a:cubicBezTo>
                      <a:pt x="27" y="215"/>
                      <a:pt x="28" y="216"/>
                      <a:pt x="44" y="218"/>
                    </a:cubicBezTo>
                    <a:cubicBezTo>
                      <a:pt x="52" y="224"/>
                      <a:pt x="62" y="218"/>
                      <a:pt x="73" y="216"/>
                    </a:cubicBezTo>
                    <a:cubicBezTo>
                      <a:pt x="83" y="214"/>
                      <a:pt x="109" y="209"/>
                      <a:pt x="115" y="207"/>
                    </a:cubicBezTo>
                    <a:cubicBezTo>
                      <a:pt x="121" y="205"/>
                      <a:pt x="105" y="207"/>
                      <a:pt x="109" y="206"/>
                    </a:cubicBezTo>
                    <a:cubicBezTo>
                      <a:pt x="115" y="196"/>
                      <a:pt x="130" y="199"/>
                      <a:pt x="140" y="198"/>
                    </a:cubicBezTo>
                    <a:cubicBezTo>
                      <a:pt x="150" y="196"/>
                      <a:pt x="159" y="190"/>
                      <a:pt x="169" y="188"/>
                    </a:cubicBezTo>
                    <a:cubicBezTo>
                      <a:pt x="174" y="185"/>
                      <a:pt x="178" y="183"/>
                      <a:pt x="184" y="182"/>
                    </a:cubicBezTo>
                    <a:cubicBezTo>
                      <a:pt x="189" y="179"/>
                      <a:pt x="203" y="175"/>
                      <a:pt x="206" y="170"/>
                    </a:cubicBezTo>
                    <a:cubicBezTo>
                      <a:pt x="212" y="153"/>
                      <a:pt x="195" y="168"/>
                      <a:pt x="217" y="162"/>
                    </a:cubicBezTo>
                    <a:cubicBezTo>
                      <a:pt x="221" y="161"/>
                      <a:pt x="229" y="156"/>
                      <a:pt x="229" y="156"/>
                    </a:cubicBezTo>
                    <a:cubicBezTo>
                      <a:pt x="237" y="145"/>
                      <a:pt x="243" y="139"/>
                      <a:pt x="253" y="129"/>
                    </a:cubicBezTo>
                    <a:cubicBezTo>
                      <a:pt x="257" y="125"/>
                      <a:pt x="266" y="116"/>
                      <a:pt x="266" y="116"/>
                    </a:cubicBezTo>
                    <a:cubicBezTo>
                      <a:pt x="268" y="109"/>
                      <a:pt x="277" y="101"/>
                      <a:pt x="280" y="95"/>
                    </a:cubicBezTo>
                    <a:cubicBezTo>
                      <a:pt x="281" y="85"/>
                      <a:pt x="273" y="88"/>
                      <a:pt x="283" y="86"/>
                    </a:cubicBezTo>
                    <a:cubicBezTo>
                      <a:pt x="288" y="78"/>
                      <a:pt x="294" y="72"/>
                      <a:pt x="298" y="63"/>
                    </a:cubicBezTo>
                    <a:cubicBezTo>
                      <a:pt x="300" y="49"/>
                      <a:pt x="298" y="32"/>
                      <a:pt x="307" y="20"/>
                    </a:cubicBezTo>
                    <a:cubicBezTo>
                      <a:pt x="305" y="2"/>
                      <a:pt x="307" y="8"/>
                      <a:pt x="304" y="0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2123" name="Text Box 34"/>
            <p:cNvSpPr txBox="1">
              <a:spLocks noChangeArrowheads="1"/>
            </p:cNvSpPr>
            <p:nvPr/>
          </p:nvSpPr>
          <p:spPr bwMode="auto">
            <a:xfrm>
              <a:off x="672" y="3024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P11. Podsistem kvaliteta</a:t>
              </a:r>
            </a:p>
          </p:txBody>
        </p:sp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2286000" y="1447800"/>
            <a:ext cx="3962400" cy="3124200"/>
            <a:chOff x="1776" y="1680"/>
            <a:chExt cx="2496" cy="1968"/>
          </a:xfrm>
        </p:grpSpPr>
        <p:sp>
          <p:nvSpPr>
            <p:cNvPr id="2120" name="Oval 36"/>
            <p:cNvSpPr>
              <a:spLocks noChangeArrowheads="1"/>
            </p:cNvSpPr>
            <p:nvPr/>
          </p:nvSpPr>
          <p:spPr bwMode="auto">
            <a:xfrm>
              <a:off x="2016" y="1920"/>
              <a:ext cx="1968" cy="1536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600" b="1"/>
            </a:p>
          </p:txBody>
        </p:sp>
        <p:sp>
          <p:nvSpPr>
            <p:cNvPr id="2121" name="Oval 37"/>
            <p:cNvSpPr>
              <a:spLocks noChangeArrowheads="1"/>
            </p:cNvSpPr>
            <p:nvPr/>
          </p:nvSpPr>
          <p:spPr bwMode="auto">
            <a:xfrm>
              <a:off x="1776" y="1680"/>
              <a:ext cx="2496" cy="1968"/>
            </a:xfrm>
            <a:prstGeom prst="ellipse">
              <a:avLst/>
            </a:prstGeom>
            <a:noFill/>
            <a:ln w="25400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600" b="1"/>
            </a:p>
          </p:txBody>
        </p:sp>
      </p:grpSp>
      <p:grpSp>
        <p:nvGrpSpPr>
          <p:cNvPr id="15" name="Group 38"/>
          <p:cNvGrpSpPr>
            <a:grpSpLocks/>
          </p:cNvGrpSpPr>
          <p:nvPr/>
        </p:nvGrpSpPr>
        <p:grpSpPr bwMode="auto">
          <a:xfrm>
            <a:off x="533400" y="1447800"/>
            <a:ext cx="4038600" cy="2181225"/>
            <a:chOff x="672" y="1680"/>
            <a:chExt cx="2544" cy="1374"/>
          </a:xfrm>
        </p:grpSpPr>
        <p:grpSp>
          <p:nvGrpSpPr>
            <p:cNvPr id="16" name="Group 39"/>
            <p:cNvGrpSpPr>
              <a:grpSpLocks/>
            </p:cNvGrpSpPr>
            <p:nvPr/>
          </p:nvGrpSpPr>
          <p:grpSpPr bwMode="auto">
            <a:xfrm>
              <a:off x="672" y="1680"/>
              <a:ext cx="2544" cy="1374"/>
              <a:chOff x="672" y="1680"/>
              <a:chExt cx="2544" cy="1374"/>
            </a:xfrm>
          </p:grpSpPr>
          <p:sp>
            <p:nvSpPr>
              <p:cNvPr id="2118" name="Text Box 40"/>
              <p:cNvSpPr txBox="1">
                <a:spLocks noChangeArrowheads="1"/>
              </p:cNvSpPr>
              <p:nvPr/>
            </p:nvSpPr>
            <p:spPr bwMode="auto">
              <a:xfrm>
                <a:off x="672" y="2880"/>
                <a:ext cx="159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P10. Podsistem marketinga</a:t>
                </a:r>
              </a:p>
            </p:txBody>
          </p:sp>
          <p:sp>
            <p:nvSpPr>
              <p:cNvPr id="2119" name="Oval 41"/>
              <p:cNvSpPr>
                <a:spLocks noChangeArrowheads="1"/>
              </p:cNvSpPr>
              <p:nvPr/>
            </p:nvSpPr>
            <p:spPr bwMode="auto">
              <a:xfrm>
                <a:off x="2640" y="1680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10</a:t>
                </a:r>
              </a:p>
            </p:txBody>
          </p:sp>
        </p:grpSp>
        <p:sp>
          <p:nvSpPr>
            <p:cNvPr id="2117" name="Freeform 42" descr="Wide upward diagonal"/>
            <p:cNvSpPr>
              <a:spLocks/>
            </p:cNvSpPr>
            <p:nvPr/>
          </p:nvSpPr>
          <p:spPr bwMode="auto">
            <a:xfrm>
              <a:off x="2751" y="2018"/>
              <a:ext cx="422" cy="99"/>
            </a:xfrm>
            <a:custGeom>
              <a:avLst/>
              <a:gdLst>
                <a:gd name="T0" fmla="*/ 0 w 422"/>
                <a:gd name="T1" fmla="*/ 48 h 99"/>
                <a:gd name="T2" fmla="*/ 26 w 422"/>
                <a:gd name="T3" fmla="*/ 39 h 99"/>
                <a:gd name="T4" fmla="*/ 62 w 422"/>
                <a:gd name="T5" fmla="*/ 30 h 99"/>
                <a:gd name="T6" fmla="*/ 135 w 422"/>
                <a:gd name="T7" fmla="*/ 18 h 99"/>
                <a:gd name="T8" fmla="*/ 315 w 422"/>
                <a:gd name="T9" fmla="*/ 0 h 99"/>
                <a:gd name="T10" fmla="*/ 339 w 422"/>
                <a:gd name="T11" fmla="*/ 1 h 99"/>
                <a:gd name="T12" fmla="*/ 375 w 422"/>
                <a:gd name="T13" fmla="*/ 4 h 99"/>
                <a:gd name="T14" fmla="*/ 405 w 422"/>
                <a:gd name="T15" fmla="*/ 9 h 99"/>
                <a:gd name="T16" fmla="*/ 401 w 422"/>
                <a:gd name="T17" fmla="*/ 19 h 99"/>
                <a:gd name="T18" fmla="*/ 377 w 422"/>
                <a:gd name="T19" fmla="*/ 39 h 99"/>
                <a:gd name="T20" fmla="*/ 348 w 422"/>
                <a:gd name="T21" fmla="*/ 57 h 99"/>
                <a:gd name="T22" fmla="*/ 303 w 422"/>
                <a:gd name="T23" fmla="*/ 78 h 99"/>
                <a:gd name="T24" fmla="*/ 284 w 422"/>
                <a:gd name="T25" fmla="*/ 84 h 99"/>
                <a:gd name="T26" fmla="*/ 263 w 422"/>
                <a:gd name="T27" fmla="*/ 91 h 99"/>
                <a:gd name="T28" fmla="*/ 233 w 422"/>
                <a:gd name="T29" fmla="*/ 94 h 99"/>
                <a:gd name="T30" fmla="*/ 194 w 422"/>
                <a:gd name="T31" fmla="*/ 96 h 99"/>
                <a:gd name="T32" fmla="*/ 135 w 422"/>
                <a:gd name="T33" fmla="*/ 97 h 99"/>
                <a:gd name="T34" fmla="*/ 71 w 422"/>
                <a:gd name="T35" fmla="*/ 84 h 99"/>
                <a:gd name="T36" fmla="*/ 45 w 422"/>
                <a:gd name="T37" fmla="*/ 72 h 99"/>
                <a:gd name="T38" fmla="*/ 6 w 422"/>
                <a:gd name="T39" fmla="*/ 58 h 99"/>
                <a:gd name="T40" fmla="*/ 0 w 422"/>
                <a:gd name="T41" fmla="*/ 48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2"/>
                <a:gd name="T64" fmla="*/ 0 h 99"/>
                <a:gd name="T65" fmla="*/ 422 w 422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2" h="99">
                  <a:moveTo>
                    <a:pt x="0" y="48"/>
                  </a:moveTo>
                  <a:cubicBezTo>
                    <a:pt x="10" y="44"/>
                    <a:pt x="15" y="40"/>
                    <a:pt x="26" y="39"/>
                  </a:cubicBezTo>
                  <a:cubicBezTo>
                    <a:pt x="38" y="36"/>
                    <a:pt x="50" y="32"/>
                    <a:pt x="62" y="30"/>
                  </a:cubicBezTo>
                  <a:cubicBezTo>
                    <a:pt x="81" y="20"/>
                    <a:pt x="114" y="22"/>
                    <a:pt x="135" y="18"/>
                  </a:cubicBezTo>
                  <a:cubicBezTo>
                    <a:pt x="195" y="7"/>
                    <a:pt x="254" y="2"/>
                    <a:pt x="315" y="0"/>
                  </a:cubicBezTo>
                  <a:cubicBezTo>
                    <a:pt x="323" y="0"/>
                    <a:pt x="331" y="0"/>
                    <a:pt x="339" y="1"/>
                  </a:cubicBezTo>
                  <a:cubicBezTo>
                    <a:pt x="351" y="2"/>
                    <a:pt x="375" y="4"/>
                    <a:pt x="375" y="4"/>
                  </a:cubicBezTo>
                  <a:cubicBezTo>
                    <a:pt x="384" y="6"/>
                    <a:pt x="422" y="0"/>
                    <a:pt x="405" y="9"/>
                  </a:cubicBezTo>
                  <a:cubicBezTo>
                    <a:pt x="397" y="14"/>
                    <a:pt x="402" y="18"/>
                    <a:pt x="401" y="19"/>
                  </a:cubicBezTo>
                  <a:cubicBezTo>
                    <a:pt x="392" y="26"/>
                    <a:pt x="388" y="37"/>
                    <a:pt x="377" y="39"/>
                  </a:cubicBezTo>
                  <a:cubicBezTo>
                    <a:pt x="374" y="42"/>
                    <a:pt x="352" y="56"/>
                    <a:pt x="348" y="57"/>
                  </a:cubicBezTo>
                  <a:cubicBezTo>
                    <a:pt x="338" y="62"/>
                    <a:pt x="314" y="76"/>
                    <a:pt x="303" y="78"/>
                  </a:cubicBezTo>
                  <a:cubicBezTo>
                    <a:pt x="296" y="82"/>
                    <a:pt x="292" y="83"/>
                    <a:pt x="284" y="84"/>
                  </a:cubicBezTo>
                  <a:cubicBezTo>
                    <a:pt x="279" y="87"/>
                    <a:pt x="269" y="90"/>
                    <a:pt x="263" y="91"/>
                  </a:cubicBezTo>
                  <a:cubicBezTo>
                    <a:pt x="257" y="94"/>
                    <a:pt x="240" y="93"/>
                    <a:pt x="233" y="94"/>
                  </a:cubicBezTo>
                  <a:cubicBezTo>
                    <a:pt x="215" y="97"/>
                    <a:pt x="211" y="95"/>
                    <a:pt x="194" y="96"/>
                  </a:cubicBezTo>
                  <a:cubicBezTo>
                    <a:pt x="169" y="95"/>
                    <a:pt x="157" y="99"/>
                    <a:pt x="135" y="97"/>
                  </a:cubicBezTo>
                  <a:cubicBezTo>
                    <a:pt x="111" y="96"/>
                    <a:pt x="92" y="87"/>
                    <a:pt x="71" y="84"/>
                  </a:cubicBezTo>
                  <a:cubicBezTo>
                    <a:pt x="62" y="80"/>
                    <a:pt x="54" y="74"/>
                    <a:pt x="45" y="72"/>
                  </a:cubicBezTo>
                  <a:cubicBezTo>
                    <a:pt x="32" y="66"/>
                    <a:pt x="20" y="61"/>
                    <a:pt x="6" y="58"/>
                  </a:cubicBezTo>
                  <a:cubicBezTo>
                    <a:pt x="1" y="53"/>
                    <a:pt x="3" y="56"/>
                    <a:pt x="0" y="48"/>
                  </a:cubicBez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17" name="Group 43"/>
          <p:cNvGrpSpPr>
            <a:grpSpLocks/>
          </p:cNvGrpSpPr>
          <p:nvPr/>
        </p:nvGrpSpPr>
        <p:grpSpPr bwMode="auto">
          <a:xfrm>
            <a:off x="533400" y="1676400"/>
            <a:ext cx="5029200" cy="1722438"/>
            <a:chOff x="672" y="1824"/>
            <a:chExt cx="3168" cy="1085"/>
          </a:xfrm>
        </p:grpSpPr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672" y="1824"/>
              <a:ext cx="3168" cy="1085"/>
              <a:chOff x="672" y="1824"/>
              <a:chExt cx="3168" cy="1085"/>
            </a:xfrm>
          </p:grpSpPr>
          <p:sp>
            <p:nvSpPr>
              <p:cNvPr id="2114" name="Text Box 45"/>
              <p:cNvSpPr txBox="1">
                <a:spLocks noChangeArrowheads="1"/>
              </p:cNvSpPr>
              <p:nvPr/>
            </p:nvSpPr>
            <p:spPr bwMode="auto">
              <a:xfrm>
                <a:off x="672" y="2736"/>
                <a:ext cx="1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P9. Podsistem razvoja</a:t>
                </a:r>
              </a:p>
            </p:txBody>
          </p:sp>
          <p:sp>
            <p:nvSpPr>
              <p:cNvPr id="2115" name="Oval 46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9</a:t>
                </a:r>
              </a:p>
            </p:txBody>
          </p:sp>
        </p:grpSp>
        <p:sp>
          <p:nvSpPr>
            <p:cNvPr id="2113" name="Freeform 47" descr="Wide upward diagonal"/>
            <p:cNvSpPr>
              <a:spLocks/>
            </p:cNvSpPr>
            <p:nvPr/>
          </p:nvSpPr>
          <p:spPr bwMode="auto">
            <a:xfrm>
              <a:off x="3264" y="2042"/>
              <a:ext cx="390" cy="213"/>
            </a:xfrm>
            <a:custGeom>
              <a:avLst/>
              <a:gdLst>
                <a:gd name="T0" fmla="*/ 0 w 390"/>
                <a:gd name="T1" fmla="*/ 0 h 213"/>
                <a:gd name="T2" fmla="*/ 17 w 390"/>
                <a:gd name="T3" fmla="*/ 4 h 213"/>
                <a:gd name="T4" fmla="*/ 35 w 390"/>
                <a:gd name="T5" fmla="*/ 10 h 213"/>
                <a:gd name="T6" fmla="*/ 56 w 390"/>
                <a:gd name="T7" fmla="*/ 16 h 213"/>
                <a:gd name="T8" fmla="*/ 74 w 390"/>
                <a:gd name="T9" fmla="*/ 22 h 213"/>
                <a:gd name="T10" fmla="*/ 101 w 390"/>
                <a:gd name="T11" fmla="*/ 34 h 213"/>
                <a:gd name="T12" fmla="*/ 125 w 390"/>
                <a:gd name="T13" fmla="*/ 43 h 213"/>
                <a:gd name="T14" fmla="*/ 161 w 390"/>
                <a:gd name="T15" fmla="*/ 58 h 213"/>
                <a:gd name="T16" fmla="*/ 191 w 390"/>
                <a:gd name="T17" fmla="*/ 73 h 213"/>
                <a:gd name="T18" fmla="*/ 218 w 390"/>
                <a:gd name="T19" fmla="*/ 85 h 213"/>
                <a:gd name="T20" fmla="*/ 242 w 390"/>
                <a:gd name="T21" fmla="*/ 97 h 213"/>
                <a:gd name="T22" fmla="*/ 284 w 390"/>
                <a:gd name="T23" fmla="*/ 124 h 213"/>
                <a:gd name="T24" fmla="*/ 302 w 390"/>
                <a:gd name="T25" fmla="*/ 133 h 213"/>
                <a:gd name="T26" fmla="*/ 326 w 390"/>
                <a:gd name="T27" fmla="*/ 150 h 213"/>
                <a:gd name="T28" fmla="*/ 339 w 390"/>
                <a:gd name="T29" fmla="*/ 160 h 213"/>
                <a:gd name="T30" fmla="*/ 356 w 390"/>
                <a:gd name="T31" fmla="*/ 175 h 213"/>
                <a:gd name="T32" fmla="*/ 383 w 390"/>
                <a:gd name="T33" fmla="*/ 196 h 213"/>
                <a:gd name="T34" fmla="*/ 344 w 390"/>
                <a:gd name="T35" fmla="*/ 211 h 213"/>
                <a:gd name="T36" fmla="*/ 303 w 390"/>
                <a:gd name="T37" fmla="*/ 213 h 213"/>
                <a:gd name="T38" fmla="*/ 209 w 390"/>
                <a:gd name="T39" fmla="*/ 201 h 213"/>
                <a:gd name="T40" fmla="*/ 186 w 390"/>
                <a:gd name="T41" fmla="*/ 195 h 213"/>
                <a:gd name="T42" fmla="*/ 159 w 390"/>
                <a:gd name="T43" fmla="*/ 189 h 213"/>
                <a:gd name="T44" fmla="*/ 126 w 390"/>
                <a:gd name="T45" fmla="*/ 174 h 213"/>
                <a:gd name="T46" fmla="*/ 75 w 390"/>
                <a:gd name="T47" fmla="*/ 141 h 213"/>
                <a:gd name="T48" fmla="*/ 54 w 390"/>
                <a:gd name="T49" fmla="*/ 120 h 213"/>
                <a:gd name="T50" fmla="*/ 42 w 390"/>
                <a:gd name="T51" fmla="*/ 108 h 213"/>
                <a:gd name="T52" fmla="*/ 15 w 390"/>
                <a:gd name="T53" fmla="*/ 61 h 213"/>
                <a:gd name="T54" fmla="*/ 6 w 390"/>
                <a:gd name="T55" fmla="*/ 30 h 213"/>
                <a:gd name="T56" fmla="*/ 0 w 390"/>
                <a:gd name="T57" fmla="*/ 0 h 2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0"/>
                <a:gd name="T88" fmla="*/ 0 h 213"/>
                <a:gd name="T89" fmla="*/ 390 w 390"/>
                <a:gd name="T90" fmla="*/ 213 h 2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0" h="213">
                  <a:moveTo>
                    <a:pt x="0" y="0"/>
                  </a:moveTo>
                  <a:cubicBezTo>
                    <a:pt x="6" y="1"/>
                    <a:pt x="11" y="3"/>
                    <a:pt x="17" y="4"/>
                  </a:cubicBezTo>
                  <a:cubicBezTo>
                    <a:pt x="23" y="7"/>
                    <a:pt x="29" y="9"/>
                    <a:pt x="35" y="10"/>
                  </a:cubicBezTo>
                  <a:cubicBezTo>
                    <a:pt x="41" y="13"/>
                    <a:pt x="49" y="15"/>
                    <a:pt x="56" y="16"/>
                  </a:cubicBezTo>
                  <a:cubicBezTo>
                    <a:pt x="62" y="20"/>
                    <a:pt x="67" y="21"/>
                    <a:pt x="74" y="22"/>
                  </a:cubicBezTo>
                  <a:cubicBezTo>
                    <a:pt x="82" y="26"/>
                    <a:pt x="93" y="32"/>
                    <a:pt x="101" y="34"/>
                  </a:cubicBezTo>
                  <a:cubicBezTo>
                    <a:pt x="109" y="38"/>
                    <a:pt x="117" y="42"/>
                    <a:pt x="125" y="43"/>
                  </a:cubicBezTo>
                  <a:cubicBezTo>
                    <a:pt x="135" y="51"/>
                    <a:pt x="148" y="56"/>
                    <a:pt x="161" y="58"/>
                  </a:cubicBezTo>
                  <a:cubicBezTo>
                    <a:pt x="170" y="63"/>
                    <a:pt x="181" y="71"/>
                    <a:pt x="191" y="73"/>
                  </a:cubicBezTo>
                  <a:cubicBezTo>
                    <a:pt x="199" y="79"/>
                    <a:pt x="209" y="83"/>
                    <a:pt x="218" y="85"/>
                  </a:cubicBezTo>
                  <a:cubicBezTo>
                    <a:pt x="225" y="90"/>
                    <a:pt x="234" y="95"/>
                    <a:pt x="242" y="97"/>
                  </a:cubicBezTo>
                  <a:cubicBezTo>
                    <a:pt x="255" y="103"/>
                    <a:pt x="274" y="122"/>
                    <a:pt x="284" y="124"/>
                  </a:cubicBezTo>
                  <a:cubicBezTo>
                    <a:pt x="290" y="129"/>
                    <a:pt x="294" y="131"/>
                    <a:pt x="302" y="133"/>
                  </a:cubicBezTo>
                  <a:cubicBezTo>
                    <a:pt x="309" y="141"/>
                    <a:pt x="317" y="144"/>
                    <a:pt x="326" y="150"/>
                  </a:cubicBezTo>
                  <a:cubicBezTo>
                    <a:pt x="331" y="153"/>
                    <a:pt x="339" y="160"/>
                    <a:pt x="339" y="160"/>
                  </a:cubicBezTo>
                  <a:cubicBezTo>
                    <a:pt x="343" y="166"/>
                    <a:pt x="350" y="171"/>
                    <a:pt x="356" y="175"/>
                  </a:cubicBezTo>
                  <a:cubicBezTo>
                    <a:pt x="363" y="183"/>
                    <a:pt x="374" y="191"/>
                    <a:pt x="383" y="196"/>
                  </a:cubicBezTo>
                  <a:cubicBezTo>
                    <a:pt x="390" y="208"/>
                    <a:pt x="358" y="211"/>
                    <a:pt x="344" y="211"/>
                  </a:cubicBezTo>
                  <a:cubicBezTo>
                    <a:pt x="323" y="212"/>
                    <a:pt x="318" y="210"/>
                    <a:pt x="303" y="213"/>
                  </a:cubicBezTo>
                  <a:cubicBezTo>
                    <a:pt x="246" y="212"/>
                    <a:pt x="244" y="206"/>
                    <a:pt x="209" y="201"/>
                  </a:cubicBezTo>
                  <a:cubicBezTo>
                    <a:pt x="201" y="198"/>
                    <a:pt x="194" y="196"/>
                    <a:pt x="186" y="195"/>
                  </a:cubicBezTo>
                  <a:cubicBezTo>
                    <a:pt x="177" y="192"/>
                    <a:pt x="168" y="191"/>
                    <a:pt x="159" y="189"/>
                  </a:cubicBezTo>
                  <a:cubicBezTo>
                    <a:pt x="150" y="184"/>
                    <a:pt x="136" y="176"/>
                    <a:pt x="126" y="174"/>
                  </a:cubicBezTo>
                  <a:cubicBezTo>
                    <a:pt x="108" y="165"/>
                    <a:pt x="92" y="151"/>
                    <a:pt x="75" y="141"/>
                  </a:cubicBezTo>
                  <a:cubicBezTo>
                    <a:pt x="69" y="133"/>
                    <a:pt x="62" y="125"/>
                    <a:pt x="54" y="120"/>
                  </a:cubicBezTo>
                  <a:cubicBezTo>
                    <a:pt x="50" y="115"/>
                    <a:pt x="46" y="113"/>
                    <a:pt x="42" y="108"/>
                  </a:cubicBezTo>
                  <a:cubicBezTo>
                    <a:pt x="40" y="97"/>
                    <a:pt x="21" y="74"/>
                    <a:pt x="15" y="61"/>
                  </a:cubicBezTo>
                  <a:cubicBezTo>
                    <a:pt x="13" y="51"/>
                    <a:pt x="11" y="39"/>
                    <a:pt x="6" y="30"/>
                  </a:cubicBezTo>
                  <a:cubicBezTo>
                    <a:pt x="5" y="24"/>
                    <a:pt x="4" y="2"/>
                    <a:pt x="0" y="0"/>
                  </a:cubicBez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19" name="Group 48"/>
          <p:cNvGrpSpPr>
            <a:grpSpLocks/>
          </p:cNvGrpSpPr>
          <p:nvPr/>
        </p:nvGrpSpPr>
        <p:grpSpPr bwMode="auto">
          <a:xfrm>
            <a:off x="533400" y="2209800"/>
            <a:ext cx="5570538" cy="962025"/>
            <a:chOff x="672" y="2160"/>
            <a:chExt cx="3509" cy="606"/>
          </a:xfrm>
        </p:grpSpPr>
        <p:grpSp>
          <p:nvGrpSpPr>
            <p:cNvPr id="20" name="Group 49"/>
            <p:cNvGrpSpPr>
              <a:grpSpLocks/>
            </p:cNvGrpSpPr>
            <p:nvPr/>
          </p:nvGrpSpPr>
          <p:grpSpPr bwMode="auto">
            <a:xfrm>
              <a:off x="672" y="2160"/>
              <a:ext cx="3509" cy="606"/>
              <a:chOff x="672" y="2160"/>
              <a:chExt cx="3509" cy="606"/>
            </a:xfrm>
          </p:grpSpPr>
          <p:sp>
            <p:nvSpPr>
              <p:cNvPr id="2110" name="Text Box 50"/>
              <p:cNvSpPr txBox="1">
                <a:spLocks noChangeArrowheads="1"/>
              </p:cNvSpPr>
              <p:nvPr/>
            </p:nvSpPr>
            <p:spPr bwMode="auto">
              <a:xfrm>
                <a:off x="672" y="2592"/>
                <a:ext cx="159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P8. Informacioni podsistem</a:t>
                </a:r>
              </a:p>
            </p:txBody>
          </p:sp>
          <p:sp>
            <p:nvSpPr>
              <p:cNvPr id="2111" name="Oval 51"/>
              <p:cNvSpPr>
                <a:spLocks noChangeArrowheads="1"/>
              </p:cNvSpPr>
              <p:nvPr/>
            </p:nvSpPr>
            <p:spPr bwMode="auto">
              <a:xfrm>
                <a:off x="3605" y="2160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8</a:t>
                </a:r>
              </a:p>
            </p:txBody>
          </p:sp>
        </p:grpSp>
        <p:sp>
          <p:nvSpPr>
            <p:cNvPr id="2109" name="Freeform 52" descr="Wide upward diagonal"/>
            <p:cNvSpPr>
              <a:spLocks/>
            </p:cNvSpPr>
            <p:nvPr/>
          </p:nvSpPr>
          <p:spPr bwMode="auto">
            <a:xfrm>
              <a:off x="3599" y="2252"/>
              <a:ext cx="223" cy="318"/>
            </a:xfrm>
            <a:custGeom>
              <a:avLst/>
              <a:gdLst>
                <a:gd name="T0" fmla="*/ 60 w 223"/>
                <a:gd name="T1" fmla="*/ 0 h 318"/>
                <a:gd name="T2" fmla="*/ 36 w 223"/>
                <a:gd name="T3" fmla="*/ 4 h 318"/>
                <a:gd name="T4" fmla="*/ 12 w 223"/>
                <a:gd name="T5" fmla="*/ 57 h 318"/>
                <a:gd name="T6" fmla="*/ 7 w 223"/>
                <a:gd name="T7" fmla="*/ 76 h 318"/>
                <a:gd name="T8" fmla="*/ 0 w 223"/>
                <a:gd name="T9" fmla="*/ 123 h 318"/>
                <a:gd name="T10" fmla="*/ 6 w 223"/>
                <a:gd name="T11" fmla="*/ 157 h 318"/>
                <a:gd name="T12" fmla="*/ 18 w 223"/>
                <a:gd name="T13" fmla="*/ 186 h 318"/>
                <a:gd name="T14" fmla="*/ 30 w 223"/>
                <a:gd name="T15" fmla="*/ 217 h 318"/>
                <a:gd name="T16" fmla="*/ 45 w 223"/>
                <a:gd name="T17" fmla="*/ 238 h 318"/>
                <a:gd name="T18" fmla="*/ 69 w 223"/>
                <a:gd name="T19" fmla="*/ 262 h 318"/>
                <a:gd name="T20" fmla="*/ 88 w 223"/>
                <a:gd name="T21" fmla="*/ 283 h 318"/>
                <a:gd name="T22" fmla="*/ 120 w 223"/>
                <a:gd name="T23" fmla="*/ 298 h 318"/>
                <a:gd name="T24" fmla="*/ 135 w 223"/>
                <a:gd name="T25" fmla="*/ 309 h 318"/>
                <a:gd name="T26" fmla="*/ 148 w 223"/>
                <a:gd name="T27" fmla="*/ 316 h 318"/>
                <a:gd name="T28" fmla="*/ 163 w 223"/>
                <a:gd name="T29" fmla="*/ 318 h 318"/>
                <a:gd name="T30" fmla="*/ 214 w 223"/>
                <a:gd name="T31" fmla="*/ 280 h 318"/>
                <a:gd name="T32" fmla="*/ 223 w 223"/>
                <a:gd name="T33" fmla="*/ 277 h 318"/>
                <a:gd name="T34" fmla="*/ 217 w 223"/>
                <a:gd name="T35" fmla="*/ 253 h 318"/>
                <a:gd name="T36" fmla="*/ 211 w 223"/>
                <a:gd name="T37" fmla="*/ 234 h 318"/>
                <a:gd name="T38" fmla="*/ 202 w 223"/>
                <a:gd name="T39" fmla="*/ 211 h 318"/>
                <a:gd name="T40" fmla="*/ 190 w 223"/>
                <a:gd name="T41" fmla="*/ 184 h 318"/>
                <a:gd name="T42" fmla="*/ 175 w 223"/>
                <a:gd name="T43" fmla="*/ 156 h 318"/>
                <a:gd name="T44" fmla="*/ 166 w 223"/>
                <a:gd name="T45" fmla="*/ 138 h 318"/>
                <a:gd name="T46" fmla="*/ 84 w 223"/>
                <a:gd name="T47" fmla="*/ 31 h 318"/>
                <a:gd name="T48" fmla="*/ 72 w 223"/>
                <a:gd name="T49" fmla="*/ 13 h 318"/>
                <a:gd name="T50" fmla="*/ 58 w 223"/>
                <a:gd name="T51" fmla="*/ 3 h 318"/>
                <a:gd name="T52" fmla="*/ 60 w 223"/>
                <a:gd name="T53" fmla="*/ 0 h 3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"/>
                <a:gd name="T82" fmla="*/ 0 h 318"/>
                <a:gd name="T83" fmla="*/ 223 w 223"/>
                <a:gd name="T84" fmla="*/ 318 h 3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" h="318">
                  <a:moveTo>
                    <a:pt x="60" y="0"/>
                  </a:moveTo>
                  <a:cubicBezTo>
                    <a:pt x="55" y="3"/>
                    <a:pt x="45" y="9"/>
                    <a:pt x="36" y="4"/>
                  </a:cubicBezTo>
                  <a:cubicBezTo>
                    <a:pt x="33" y="23"/>
                    <a:pt x="23" y="42"/>
                    <a:pt x="12" y="57"/>
                  </a:cubicBezTo>
                  <a:cubicBezTo>
                    <a:pt x="11" y="64"/>
                    <a:pt x="10" y="70"/>
                    <a:pt x="7" y="76"/>
                  </a:cubicBezTo>
                  <a:cubicBezTo>
                    <a:pt x="4" y="92"/>
                    <a:pt x="2" y="107"/>
                    <a:pt x="0" y="123"/>
                  </a:cubicBezTo>
                  <a:cubicBezTo>
                    <a:pt x="1" y="135"/>
                    <a:pt x="1" y="146"/>
                    <a:pt x="6" y="157"/>
                  </a:cubicBezTo>
                  <a:cubicBezTo>
                    <a:pt x="8" y="169"/>
                    <a:pt x="13" y="176"/>
                    <a:pt x="18" y="186"/>
                  </a:cubicBezTo>
                  <a:cubicBezTo>
                    <a:pt x="20" y="198"/>
                    <a:pt x="19" y="210"/>
                    <a:pt x="30" y="217"/>
                  </a:cubicBezTo>
                  <a:cubicBezTo>
                    <a:pt x="31" y="226"/>
                    <a:pt x="42" y="231"/>
                    <a:pt x="45" y="238"/>
                  </a:cubicBezTo>
                  <a:cubicBezTo>
                    <a:pt x="48" y="252"/>
                    <a:pt x="58" y="255"/>
                    <a:pt x="69" y="262"/>
                  </a:cubicBezTo>
                  <a:cubicBezTo>
                    <a:pt x="77" y="267"/>
                    <a:pt x="80" y="277"/>
                    <a:pt x="88" y="283"/>
                  </a:cubicBezTo>
                  <a:cubicBezTo>
                    <a:pt x="96" y="289"/>
                    <a:pt x="110" y="296"/>
                    <a:pt x="120" y="298"/>
                  </a:cubicBezTo>
                  <a:cubicBezTo>
                    <a:pt x="128" y="302"/>
                    <a:pt x="126" y="308"/>
                    <a:pt x="135" y="309"/>
                  </a:cubicBezTo>
                  <a:cubicBezTo>
                    <a:pt x="142" y="313"/>
                    <a:pt x="141" y="312"/>
                    <a:pt x="148" y="316"/>
                  </a:cubicBezTo>
                  <a:cubicBezTo>
                    <a:pt x="152" y="318"/>
                    <a:pt x="153" y="315"/>
                    <a:pt x="163" y="318"/>
                  </a:cubicBezTo>
                  <a:cubicBezTo>
                    <a:pt x="171" y="301"/>
                    <a:pt x="198" y="285"/>
                    <a:pt x="214" y="280"/>
                  </a:cubicBezTo>
                  <a:cubicBezTo>
                    <a:pt x="220" y="275"/>
                    <a:pt x="222" y="285"/>
                    <a:pt x="223" y="277"/>
                  </a:cubicBezTo>
                  <a:cubicBezTo>
                    <a:pt x="222" y="269"/>
                    <a:pt x="220" y="260"/>
                    <a:pt x="217" y="253"/>
                  </a:cubicBezTo>
                  <a:cubicBezTo>
                    <a:pt x="216" y="247"/>
                    <a:pt x="214" y="240"/>
                    <a:pt x="211" y="234"/>
                  </a:cubicBezTo>
                  <a:cubicBezTo>
                    <a:pt x="209" y="225"/>
                    <a:pt x="205" y="219"/>
                    <a:pt x="202" y="211"/>
                  </a:cubicBezTo>
                  <a:cubicBezTo>
                    <a:pt x="200" y="201"/>
                    <a:pt x="195" y="192"/>
                    <a:pt x="190" y="184"/>
                  </a:cubicBezTo>
                  <a:cubicBezTo>
                    <a:pt x="188" y="174"/>
                    <a:pt x="181" y="164"/>
                    <a:pt x="175" y="156"/>
                  </a:cubicBezTo>
                  <a:cubicBezTo>
                    <a:pt x="174" y="149"/>
                    <a:pt x="169" y="144"/>
                    <a:pt x="166" y="138"/>
                  </a:cubicBezTo>
                  <a:cubicBezTo>
                    <a:pt x="159" y="101"/>
                    <a:pt x="106" y="63"/>
                    <a:pt x="84" y="31"/>
                  </a:cubicBezTo>
                  <a:cubicBezTo>
                    <a:pt x="80" y="26"/>
                    <a:pt x="77" y="18"/>
                    <a:pt x="72" y="13"/>
                  </a:cubicBezTo>
                  <a:cubicBezTo>
                    <a:pt x="68" y="9"/>
                    <a:pt x="61" y="8"/>
                    <a:pt x="58" y="3"/>
                  </a:cubicBezTo>
                  <a:cubicBezTo>
                    <a:pt x="57" y="2"/>
                    <a:pt x="59" y="1"/>
                    <a:pt x="60" y="0"/>
                  </a:cubicBez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533400" y="1371600"/>
            <a:ext cx="5410200" cy="2971800"/>
            <a:chOff x="672" y="1632"/>
            <a:chExt cx="3408" cy="1872"/>
          </a:xfrm>
        </p:grpSpPr>
        <p:sp>
          <p:nvSpPr>
            <p:cNvPr id="2097" name="Text Box 54"/>
            <p:cNvSpPr txBox="1">
              <a:spLocks noChangeArrowheads="1"/>
            </p:cNvSpPr>
            <p:nvPr/>
          </p:nvSpPr>
          <p:spPr bwMode="auto">
            <a:xfrm>
              <a:off x="672" y="1632"/>
              <a:ext cx="15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P2. Podsistem upravljanja</a:t>
              </a:r>
            </a:p>
          </p:txBody>
        </p:sp>
        <p:sp>
          <p:nvSpPr>
            <p:cNvPr id="2098" name="Line 55"/>
            <p:cNvSpPr>
              <a:spLocks noChangeShapeType="1"/>
            </p:cNvSpPr>
            <p:nvPr/>
          </p:nvSpPr>
          <p:spPr bwMode="auto">
            <a:xfrm>
              <a:off x="2352" y="2112"/>
              <a:ext cx="720" cy="57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" name="Line 56"/>
            <p:cNvSpPr>
              <a:spLocks noChangeShapeType="1"/>
            </p:cNvSpPr>
            <p:nvPr/>
          </p:nvSpPr>
          <p:spPr bwMode="auto">
            <a:xfrm flipH="1" flipV="1">
              <a:off x="3072" y="2688"/>
              <a:ext cx="768" cy="43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0" name="Line 57"/>
            <p:cNvSpPr>
              <a:spLocks noChangeShapeType="1"/>
            </p:cNvSpPr>
            <p:nvPr/>
          </p:nvSpPr>
          <p:spPr bwMode="auto">
            <a:xfrm flipH="1" flipV="1">
              <a:off x="3072" y="2688"/>
              <a:ext cx="384" cy="67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1" name="Line 58"/>
            <p:cNvSpPr>
              <a:spLocks noChangeShapeType="1"/>
            </p:cNvSpPr>
            <p:nvPr/>
          </p:nvSpPr>
          <p:spPr bwMode="auto">
            <a:xfrm flipV="1">
              <a:off x="2928" y="2688"/>
              <a:ext cx="144" cy="76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2" name="Line 59"/>
            <p:cNvSpPr>
              <a:spLocks noChangeShapeType="1"/>
            </p:cNvSpPr>
            <p:nvPr/>
          </p:nvSpPr>
          <p:spPr bwMode="auto">
            <a:xfrm flipV="1">
              <a:off x="2448" y="2688"/>
              <a:ext cx="624" cy="62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3" name="Line 60"/>
            <p:cNvSpPr>
              <a:spLocks noChangeShapeType="1"/>
            </p:cNvSpPr>
            <p:nvPr/>
          </p:nvSpPr>
          <p:spPr bwMode="auto">
            <a:xfrm>
              <a:off x="2064" y="2496"/>
              <a:ext cx="960" cy="19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2016" y="2448"/>
            <a:ext cx="144" cy="96"/>
          </p:xfrm>
          <a:graphic>
            <a:graphicData uri="http://schemas.openxmlformats.org/presentationml/2006/ole">
              <p:oleObj spid="_x0000_s53250" name="Equation" r:id="rId5" imgW="114120" imgH="114120" progId="Equation.3">
                <p:embed/>
              </p:oleObj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2976" y="2592"/>
            <a:ext cx="192" cy="192"/>
          </p:xfrm>
          <a:graphic>
            <a:graphicData uri="http://schemas.openxmlformats.org/presentationml/2006/ole">
              <p:oleObj spid="_x0000_s53251" name="Equation" r:id="rId6" imgW="114120" imgH="114120" progId="Equation.3">
                <p:embed/>
              </p:oleObj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3792" y="3072"/>
            <a:ext cx="144" cy="96"/>
          </p:xfrm>
          <a:graphic>
            <a:graphicData uri="http://schemas.openxmlformats.org/presentationml/2006/ole">
              <p:oleObj spid="_x0000_s53252" name="Equation" r:id="rId7" imgW="114120" imgH="114120" progId="Equation.3">
                <p:embed/>
              </p:oleObj>
            </a:graphicData>
          </a:graphic>
        </p:graphicFrame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2880" y="3408"/>
            <a:ext cx="144" cy="96"/>
          </p:xfrm>
          <a:graphic>
            <a:graphicData uri="http://schemas.openxmlformats.org/presentationml/2006/ole">
              <p:oleObj spid="_x0000_s53253" name="Equation" r:id="rId8" imgW="114120" imgH="114120" progId="Equation.3">
                <p:embed/>
              </p:oleObj>
            </a:graphicData>
          </a:graphic>
        </p:graphicFrame>
        <p:graphicFrame>
          <p:nvGraphicFramePr>
            <p:cNvPr id="2054" name="Object 6"/>
            <p:cNvGraphicFramePr>
              <a:graphicFrameLocks noChangeAspect="1"/>
            </p:cNvGraphicFramePr>
            <p:nvPr/>
          </p:nvGraphicFramePr>
          <p:xfrm>
            <a:off x="3408" y="3312"/>
            <a:ext cx="144" cy="96"/>
          </p:xfrm>
          <a:graphic>
            <a:graphicData uri="http://schemas.openxmlformats.org/presentationml/2006/ole">
              <p:oleObj spid="_x0000_s53254" name="Equation" r:id="rId9" imgW="114120" imgH="114120" progId="Equation.3">
                <p:embed/>
              </p:oleObj>
            </a:graphicData>
          </a:graphic>
        </p:graphicFrame>
        <p:graphicFrame>
          <p:nvGraphicFramePr>
            <p:cNvPr id="2055" name="Object 7"/>
            <p:cNvGraphicFramePr>
              <a:graphicFrameLocks noChangeAspect="1"/>
            </p:cNvGraphicFramePr>
            <p:nvPr/>
          </p:nvGraphicFramePr>
          <p:xfrm>
            <a:off x="2400" y="3264"/>
            <a:ext cx="144" cy="96"/>
          </p:xfrm>
          <a:graphic>
            <a:graphicData uri="http://schemas.openxmlformats.org/presentationml/2006/ole">
              <p:oleObj spid="_x0000_s53255" name="Equation" r:id="rId10" imgW="114120" imgH="114120" progId="Equation.3">
                <p:embed/>
              </p:oleObj>
            </a:graphicData>
          </a:graphic>
        </p:graphicFrame>
        <p:graphicFrame>
          <p:nvGraphicFramePr>
            <p:cNvPr id="2056" name="Object 8"/>
            <p:cNvGraphicFramePr>
              <a:graphicFrameLocks noChangeAspect="1"/>
            </p:cNvGraphicFramePr>
            <p:nvPr/>
          </p:nvGraphicFramePr>
          <p:xfrm>
            <a:off x="2304" y="2064"/>
            <a:ext cx="144" cy="96"/>
          </p:xfrm>
          <a:graphic>
            <a:graphicData uri="http://schemas.openxmlformats.org/presentationml/2006/ole">
              <p:oleObj spid="_x0000_s53256" name="Equation" r:id="rId11" imgW="114120" imgH="114120" progId="Equation.3">
                <p:embed/>
              </p:oleObj>
            </a:graphicData>
          </a:graphic>
        </p:graphicFrame>
        <p:sp>
          <p:nvSpPr>
            <p:cNvPr id="2104" name="Line 68"/>
            <p:cNvSpPr>
              <a:spLocks noChangeShapeType="1"/>
            </p:cNvSpPr>
            <p:nvPr/>
          </p:nvSpPr>
          <p:spPr bwMode="auto">
            <a:xfrm>
              <a:off x="2880" y="1872"/>
              <a:ext cx="192" cy="76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7" name="Object 9"/>
            <p:cNvGraphicFramePr>
              <a:graphicFrameLocks noChangeAspect="1"/>
            </p:cNvGraphicFramePr>
            <p:nvPr/>
          </p:nvGraphicFramePr>
          <p:xfrm>
            <a:off x="2832" y="1872"/>
            <a:ext cx="144" cy="96"/>
          </p:xfrm>
          <a:graphic>
            <a:graphicData uri="http://schemas.openxmlformats.org/presentationml/2006/ole">
              <p:oleObj spid="_x0000_s53257" name="Equation" r:id="rId12" imgW="114120" imgH="114120" progId="Equation.3">
                <p:embed/>
              </p:oleObj>
            </a:graphicData>
          </a:graphic>
        </p:graphicFrame>
        <p:sp>
          <p:nvSpPr>
            <p:cNvPr id="2105" name="Line 70"/>
            <p:cNvSpPr>
              <a:spLocks noChangeShapeType="1"/>
            </p:cNvSpPr>
            <p:nvPr/>
          </p:nvSpPr>
          <p:spPr bwMode="auto">
            <a:xfrm flipH="1">
              <a:off x="3072" y="2064"/>
              <a:ext cx="480" cy="62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8" name="Object 10"/>
            <p:cNvGraphicFramePr>
              <a:graphicFrameLocks noChangeAspect="1"/>
            </p:cNvGraphicFramePr>
            <p:nvPr/>
          </p:nvGraphicFramePr>
          <p:xfrm>
            <a:off x="3504" y="2016"/>
            <a:ext cx="144" cy="96"/>
          </p:xfrm>
          <a:graphic>
            <a:graphicData uri="http://schemas.openxmlformats.org/presentationml/2006/ole">
              <p:oleObj spid="_x0000_s53258" name="Equation" r:id="rId13" imgW="114120" imgH="114120" progId="Equation.3">
                <p:embed/>
              </p:oleObj>
            </a:graphicData>
          </a:graphic>
        </p:graphicFrame>
        <p:sp>
          <p:nvSpPr>
            <p:cNvPr id="2106" name="Line 72"/>
            <p:cNvSpPr>
              <a:spLocks noChangeShapeType="1"/>
            </p:cNvSpPr>
            <p:nvPr/>
          </p:nvSpPr>
          <p:spPr bwMode="auto">
            <a:xfrm flipH="1">
              <a:off x="3072" y="2400"/>
              <a:ext cx="816" cy="28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9" name="Object 11"/>
            <p:cNvGraphicFramePr>
              <a:graphicFrameLocks noChangeAspect="1"/>
            </p:cNvGraphicFramePr>
            <p:nvPr/>
          </p:nvGraphicFramePr>
          <p:xfrm>
            <a:off x="3840" y="2352"/>
            <a:ext cx="192" cy="96"/>
          </p:xfrm>
          <a:graphic>
            <a:graphicData uri="http://schemas.openxmlformats.org/presentationml/2006/ole">
              <p:oleObj spid="_x0000_s53259" name="Equation" r:id="rId14" imgW="114120" imgH="114120" progId="Equation.3">
                <p:embed/>
              </p:oleObj>
            </a:graphicData>
          </a:graphic>
        </p:graphicFrame>
        <p:sp>
          <p:nvSpPr>
            <p:cNvPr id="2107" name="Line 74"/>
            <p:cNvSpPr>
              <a:spLocks noChangeShapeType="1"/>
            </p:cNvSpPr>
            <p:nvPr/>
          </p:nvSpPr>
          <p:spPr bwMode="auto">
            <a:xfrm flipH="1" flipV="1">
              <a:off x="3072" y="2688"/>
              <a:ext cx="912" cy="4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60" name="Object 12"/>
            <p:cNvGraphicFramePr>
              <a:graphicFrameLocks noChangeAspect="1"/>
            </p:cNvGraphicFramePr>
            <p:nvPr/>
          </p:nvGraphicFramePr>
          <p:xfrm>
            <a:off x="3936" y="2688"/>
            <a:ext cx="144" cy="96"/>
          </p:xfrm>
          <a:graphic>
            <a:graphicData uri="http://schemas.openxmlformats.org/presentationml/2006/ole">
              <p:oleObj spid="_x0000_s53260" name="Equation" r:id="rId15" imgW="114120" imgH="114120" progId="Equation.3">
                <p:embed/>
              </p:oleObj>
            </a:graphicData>
          </a:graphic>
        </p:graphicFrame>
      </p:grpSp>
      <p:grpSp>
        <p:nvGrpSpPr>
          <p:cNvPr id="22" name="Group 76"/>
          <p:cNvGrpSpPr>
            <a:grpSpLocks/>
          </p:cNvGrpSpPr>
          <p:nvPr/>
        </p:nvGrpSpPr>
        <p:grpSpPr bwMode="auto">
          <a:xfrm>
            <a:off x="533400" y="2362200"/>
            <a:ext cx="2752725" cy="1709738"/>
            <a:chOff x="816" y="1545"/>
            <a:chExt cx="1734" cy="1077"/>
          </a:xfrm>
        </p:grpSpPr>
        <p:sp>
          <p:nvSpPr>
            <p:cNvPr id="2093" name="Text Box 77"/>
            <p:cNvSpPr txBox="1">
              <a:spLocks noChangeArrowheads="1"/>
            </p:cNvSpPr>
            <p:nvPr/>
          </p:nvSpPr>
          <p:spPr bwMode="auto">
            <a:xfrm>
              <a:off x="816" y="2448"/>
              <a:ext cx="150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P12. Podsistem ekonomike</a:t>
              </a:r>
            </a:p>
          </p:txBody>
        </p:sp>
        <p:grpSp>
          <p:nvGrpSpPr>
            <p:cNvPr id="23" name="Group 78"/>
            <p:cNvGrpSpPr>
              <a:grpSpLocks/>
            </p:cNvGrpSpPr>
            <p:nvPr/>
          </p:nvGrpSpPr>
          <p:grpSpPr bwMode="auto">
            <a:xfrm>
              <a:off x="1974" y="1545"/>
              <a:ext cx="576" cy="432"/>
              <a:chOff x="1974" y="1545"/>
              <a:chExt cx="576" cy="432"/>
            </a:xfrm>
          </p:grpSpPr>
          <p:sp>
            <p:nvSpPr>
              <p:cNvPr id="2095" name="Freeform 79" descr="Wide upward diagonal"/>
              <p:cNvSpPr>
                <a:spLocks/>
              </p:cNvSpPr>
              <p:nvPr/>
            </p:nvSpPr>
            <p:spPr bwMode="auto">
              <a:xfrm>
                <a:off x="2389" y="1639"/>
                <a:ext cx="155" cy="329"/>
              </a:xfrm>
              <a:custGeom>
                <a:avLst/>
                <a:gdLst>
                  <a:gd name="T0" fmla="*/ 58 w 166"/>
                  <a:gd name="T1" fmla="*/ 0 h 343"/>
                  <a:gd name="T2" fmla="*/ 25 w 166"/>
                  <a:gd name="T3" fmla="*/ 65 h 343"/>
                  <a:gd name="T4" fmla="*/ 7 w 166"/>
                  <a:gd name="T5" fmla="*/ 164 h 343"/>
                  <a:gd name="T6" fmla="*/ 42 w 166"/>
                  <a:gd name="T7" fmla="*/ 201 h 343"/>
                  <a:gd name="T8" fmla="*/ 80 w 166"/>
                  <a:gd name="T9" fmla="*/ 145 h 343"/>
                  <a:gd name="T10" fmla="*/ 88 w 166"/>
                  <a:gd name="T11" fmla="*/ 111 h 343"/>
                  <a:gd name="T12" fmla="*/ 86 w 166"/>
                  <a:gd name="T13" fmla="*/ 51 h 343"/>
                  <a:gd name="T14" fmla="*/ 58 w 166"/>
                  <a:gd name="T15" fmla="*/ 0 h 3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6"/>
                  <a:gd name="T25" fmla="*/ 0 h 343"/>
                  <a:gd name="T26" fmla="*/ 166 w 166"/>
                  <a:gd name="T27" fmla="*/ 343 h 3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6" h="343">
                    <a:moveTo>
                      <a:pt x="107" y="0"/>
                    </a:moveTo>
                    <a:cubicBezTo>
                      <a:pt x="93" y="14"/>
                      <a:pt x="53" y="77"/>
                      <a:pt x="47" y="95"/>
                    </a:cubicBezTo>
                    <a:cubicBezTo>
                      <a:pt x="26" y="159"/>
                      <a:pt x="32" y="175"/>
                      <a:pt x="11" y="239"/>
                    </a:cubicBezTo>
                    <a:cubicBezTo>
                      <a:pt x="21" y="343"/>
                      <a:pt x="0" y="319"/>
                      <a:pt x="77" y="293"/>
                    </a:cubicBezTo>
                    <a:cubicBezTo>
                      <a:pt x="101" y="269"/>
                      <a:pt x="136" y="246"/>
                      <a:pt x="147" y="211"/>
                    </a:cubicBezTo>
                    <a:cubicBezTo>
                      <a:pt x="152" y="195"/>
                      <a:pt x="163" y="162"/>
                      <a:pt x="163" y="162"/>
                    </a:cubicBezTo>
                    <a:cubicBezTo>
                      <a:pt x="166" y="138"/>
                      <a:pt x="163" y="96"/>
                      <a:pt x="158" y="73"/>
                    </a:cubicBezTo>
                    <a:cubicBezTo>
                      <a:pt x="152" y="43"/>
                      <a:pt x="142" y="0"/>
                      <a:pt x="107" y="0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2096" name="Oval 80"/>
              <p:cNvSpPr>
                <a:spLocks noChangeArrowheads="1"/>
              </p:cNvSpPr>
              <p:nvPr/>
            </p:nvSpPr>
            <p:spPr bwMode="auto">
              <a:xfrm>
                <a:off x="1974" y="1545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12</a:t>
                </a:r>
              </a:p>
            </p:txBody>
          </p:sp>
        </p:grpSp>
      </p:grpSp>
      <p:sp>
        <p:nvSpPr>
          <p:cNvPr id="2078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0" y="5638800"/>
            <a:ext cx="533400" cy="685800"/>
          </a:xfrm>
          <a:prstGeom prst="actionButton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79" name="Rectangle 82">
            <a:hlinkClick r:id="rId16"/>
          </p:cNvPr>
          <p:cNvSpPr>
            <a:spLocks noChangeArrowheads="1"/>
          </p:cNvSpPr>
          <p:nvPr/>
        </p:nvSpPr>
        <p:spPr bwMode="auto">
          <a:xfrm>
            <a:off x="1524000" y="56388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80" name="AutoShape 83">
            <a:hlinkClick r:id="rId17" action="ppaction://program" highlightClick="1"/>
          </p:cNvPr>
          <p:cNvSpPr>
            <a:spLocks noChangeArrowheads="1"/>
          </p:cNvSpPr>
          <p:nvPr/>
        </p:nvSpPr>
        <p:spPr bwMode="auto">
          <a:xfrm>
            <a:off x="2819400" y="5638800"/>
            <a:ext cx="533400" cy="685800"/>
          </a:xfrm>
          <a:prstGeom prst="actionButton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81" name="Rectangle 84">
            <a:hlinkClick r:id="rId16"/>
          </p:cNvPr>
          <p:cNvSpPr>
            <a:spLocks noChangeArrowheads="1"/>
          </p:cNvSpPr>
          <p:nvPr/>
        </p:nvSpPr>
        <p:spPr bwMode="auto">
          <a:xfrm>
            <a:off x="1524000" y="56388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82" name="Text Box 85"/>
          <p:cNvSpPr txBox="1">
            <a:spLocks noChangeArrowheads="1"/>
          </p:cNvSpPr>
          <p:nvPr/>
        </p:nvSpPr>
        <p:spPr bwMode="auto">
          <a:xfrm>
            <a:off x="1524000" y="5105400"/>
            <a:ext cx="182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993300"/>
                </a:solidFill>
              </a:rPr>
              <a:t>Katalozi usluga i/ili proizvoda</a:t>
            </a:r>
          </a:p>
        </p:txBody>
      </p:sp>
      <p:sp>
        <p:nvSpPr>
          <p:cNvPr id="2083" name="Text Box 86"/>
          <p:cNvSpPr txBox="1">
            <a:spLocks noChangeArrowheads="1"/>
          </p:cNvSpPr>
          <p:nvPr/>
        </p:nvSpPr>
        <p:spPr bwMode="auto">
          <a:xfrm>
            <a:off x="785813" y="6324600"/>
            <a:ext cx="1785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993300"/>
                </a:solidFill>
              </a:rPr>
              <a:t>Specijalizovanog podsistema</a:t>
            </a:r>
          </a:p>
        </p:txBody>
      </p:sp>
      <p:sp>
        <p:nvSpPr>
          <p:cNvPr id="2084" name="Text Box 87"/>
          <p:cNvSpPr txBox="1">
            <a:spLocks noChangeArrowheads="1"/>
          </p:cNvSpPr>
          <p:nvPr/>
        </p:nvSpPr>
        <p:spPr bwMode="auto">
          <a:xfrm>
            <a:off x="2362200" y="6340475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993300"/>
                </a:solidFill>
              </a:rPr>
              <a:t>Univerzalnih podsistema</a:t>
            </a:r>
          </a:p>
        </p:txBody>
      </p:sp>
      <p:sp>
        <p:nvSpPr>
          <p:cNvPr id="2085" name="AutoShape 88">
            <a:hlinkClick r:id="rId17" action="ppaction://program" highlightClick="1"/>
          </p:cNvPr>
          <p:cNvSpPr>
            <a:spLocks noChangeArrowheads="1"/>
          </p:cNvSpPr>
          <p:nvPr/>
        </p:nvSpPr>
        <p:spPr bwMode="auto">
          <a:xfrm>
            <a:off x="5105400" y="5638800"/>
            <a:ext cx="533400" cy="685800"/>
          </a:xfrm>
          <a:prstGeom prst="actionButton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86" name="Rectangle 89">
            <a:hlinkClick r:id="rId18"/>
          </p:cNvPr>
          <p:cNvSpPr>
            <a:spLocks noChangeArrowheads="1"/>
          </p:cNvSpPr>
          <p:nvPr/>
        </p:nvSpPr>
        <p:spPr bwMode="auto">
          <a:xfrm>
            <a:off x="5105400" y="56388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87" name="AutoShape 90">
            <a:hlinkClick r:id="rId17" action="ppaction://program" highlightClick="1"/>
          </p:cNvPr>
          <p:cNvSpPr>
            <a:spLocks noChangeArrowheads="1"/>
          </p:cNvSpPr>
          <p:nvPr/>
        </p:nvSpPr>
        <p:spPr bwMode="auto">
          <a:xfrm>
            <a:off x="6400800" y="5638800"/>
            <a:ext cx="533400" cy="685800"/>
          </a:xfrm>
          <a:prstGeom prst="actionButton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88" name="Rectangle 91">
            <a:hlinkClick r:id="rId19"/>
          </p:cNvPr>
          <p:cNvSpPr>
            <a:spLocks noChangeArrowheads="1"/>
          </p:cNvSpPr>
          <p:nvPr/>
        </p:nvSpPr>
        <p:spPr bwMode="auto">
          <a:xfrm>
            <a:off x="6400800" y="56388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2089" name="Text Box 92"/>
          <p:cNvSpPr txBox="1">
            <a:spLocks noChangeArrowheads="1"/>
          </p:cNvSpPr>
          <p:nvPr/>
        </p:nvSpPr>
        <p:spPr bwMode="auto">
          <a:xfrm>
            <a:off x="5105400" y="5181600"/>
            <a:ext cx="182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993300"/>
                </a:solidFill>
              </a:rPr>
              <a:t>Katalozi  procesa</a:t>
            </a:r>
          </a:p>
        </p:txBody>
      </p:sp>
      <p:sp>
        <p:nvSpPr>
          <p:cNvPr id="2090" name="Text Box 93"/>
          <p:cNvSpPr txBox="1">
            <a:spLocks noChangeArrowheads="1"/>
          </p:cNvSpPr>
          <p:nvPr/>
        </p:nvSpPr>
        <p:spPr bwMode="auto">
          <a:xfrm>
            <a:off x="4429125" y="6324600"/>
            <a:ext cx="166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993300"/>
                </a:solidFill>
              </a:rPr>
              <a:t>Specijalizovanog podsistema</a:t>
            </a:r>
          </a:p>
        </p:txBody>
      </p:sp>
      <p:sp>
        <p:nvSpPr>
          <p:cNvPr id="2091" name="Text Box 94"/>
          <p:cNvSpPr txBox="1">
            <a:spLocks noChangeArrowheads="1"/>
          </p:cNvSpPr>
          <p:nvPr/>
        </p:nvSpPr>
        <p:spPr bwMode="auto">
          <a:xfrm>
            <a:off x="5943600" y="6340475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993300"/>
                </a:solidFill>
              </a:rPr>
              <a:t>Univerzalnih podsistema</a:t>
            </a:r>
          </a:p>
        </p:txBody>
      </p:sp>
      <p:sp>
        <p:nvSpPr>
          <p:cNvPr id="2092" name="Rectangle 95">
            <a:hlinkClick r:id="rId20"/>
          </p:cNvPr>
          <p:cNvSpPr>
            <a:spLocks noChangeArrowheads="1"/>
          </p:cNvSpPr>
          <p:nvPr/>
        </p:nvSpPr>
        <p:spPr bwMode="auto">
          <a:xfrm>
            <a:off x="2819400" y="56388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 advAuto="5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Date Placeholder 1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8981C5E7-9365-404B-9398-4F78B215B775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308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308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D7037970-B0A2-43BD-8603-EB1A05A4B532}" type="slidenum">
              <a:rPr lang="sr-Latn-CS" sz="1400" smtClean="0">
                <a:latin typeface="Arial" charset="0"/>
              </a:rPr>
              <a:pPr/>
              <a:t>26</a:t>
            </a:fld>
            <a:endParaRPr lang="en-US" sz="1400" smtClean="0">
              <a:latin typeface="Arial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23850" y="549275"/>
            <a:ext cx="730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>
              <a:spcBef>
                <a:spcPct val="50000"/>
              </a:spcBef>
            </a:pPr>
            <a:r>
              <a:rPr lang="en-US" sz="2000" b="1"/>
              <a:t>Struktuiranje poslovnog sistema koji proizvodi </a:t>
            </a:r>
            <a:r>
              <a:rPr lang="en-US" sz="2000" b="1">
                <a:solidFill>
                  <a:srgbClr val="993300"/>
                </a:solidFill>
              </a:rPr>
              <a:t>auto gume</a:t>
            </a:r>
            <a:endParaRPr lang="en-US" sz="2000" b="1"/>
          </a:p>
        </p:txBody>
      </p:sp>
      <p:sp>
        <p:nvSpPr>
          <p:cNvPr id="3089" name="Oval 4"/>
          <p:cNvSpPr>
            <a:spLocks noChangeArrowheads="1"/>
          </p:cNvSpPr>
          <p:nvPr/>
        </p:nvSpPr>
        <p:spPr bwMode="auto">
          <a:xfrm>
            <a:off x="3048000" y="1981200"/>
            <a:ext cx="2514600" cy="2057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2"/>
                </a:solidFill>
              </a:rPr>
              <a:t>Proizvodnja</a:t>
            </a:r>
          </a:p>
          <a:p>
            <a:pPr algn="ctr"/>
            <a:r>
              <a:rPr lang="en-US" sz="1600" b="1">
                <a:solidFill>
                  <a:schemeClr val="bg2"/>
                </a:solidFill>
              </a:rPr>
              <a:t>auto guma</a:t>
            </a:r>
          </a:p>
          <a:p>
            <a:pPr algn="ctr"/>
            <a:endParaRPr lang="en-US" sz="1600" b="1">
              <a:solidFill>
                <a:schemeClr val="bg2"/>
              </a:solidFill>
            </a:endParaRPr>
          </a:p>
          <a:p>
            <a:pPr algn="ctr"/>
            <a:endParaRPr lang="en-US" sz="1600" b="1">
              <a:solidFill>
                <a:schemeClr val="bg2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1600200"/>
            <a:ext cx="3297238" cy="2743200"/>
            <a:chOff x="672" y="1776"/>
            <a:chExt cx="2077" cy="172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160" y="3068"/>
              <a:ext cx="589" cy="436"/>
              <a:chOff x="2160" y="3068"/>
              <a:chExt cx="589" cy="436"/>
            </a:xfrm>
          </p:grpSpPr>
          <p:sp>
            <p:nvSpPr>
              <p:cNvPr id="3170" name="Oval 7"/>
              <p:cNvSpPr>
                <a:spLocks noChangeArrowheads="1"/>
              </p:cNvSpPr>
              <p:nvPr/>
            </p:nvSpPr>
            <p:spPr bwMode="auto">
              <a:xfrm>
                <a:off x="2160" y="3072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3</a:t>
                </a:r>
              </a:p>
            </p:txBody>
          </p:sp>
          <p:sp>
            <p:nvSpPr>
              <p:cNvPr id="3171" name="Freeform 8" descr="Wide upward diagonal"/>
              <p:cNvSpPr>
                <a:spLocks/>
              </p:cNvSpPr>
              <p:nvPr/>
            </p:nvSpPr>
            <p:spPr bwMode="auto">
              <a:xfrm>
                <a:off x="2438" y="3068"/>
                <a:ext cx="311" cy="191"/>
              </a:xfrm>
              <a:custGeom>
                <a:avLst/>
                <a:gdLst>
                  <a:gd name="T0" fmla="*/ 0 w 311"/>
                  <a:gd name="T1" fmla="*/ 6 h 191"/>
                  <a:gd name="T2" fmla="*/ 18 w 311"/>
                  <a:gd name="T3" fmla="*/ 27 h 191"/>
                  <a:gd name="T4" fmla="*/ 48 w 311"/>
                  <a:gd name="T5" fmla="*/ 51 h 191"/>
                  <a:gd name="T6" fmla="*/ 88 w 311"/>
                  <a:gd name="T7" fmla="*/ 82 h 191"/>
                  <a:gd name="T8" fmla="*/ 114 w 311"/>
                  <a:gd name="T9" fmla="*/ 100 h 191"/>
                  <a:gd name="T10" fmla="*/ 150 w 311"/>
                  <a:gd name="T11" fmla="*/ 121 h 191"/>
                  <a:gd name="T12" fmla="*/ 174 w 311"/>
                  <a:gd name="T13" fmla="*/ 136 h 191"/>
                  <a:gd name="T14" fmla="*/ 193 w 311"/>
                  <a:gd name="T15" fmla="*/ 147 h 191"/>
                  <a:gd name="T16" fmla="*/ 244 w 311"/>
                  <a:gd name="T17" fmla="*/ 174 h 191"/>
                  <a:gd name="T18" fmla="*/ 294 w 311"/>
                  <a:gd name="T19" fmla="*/ 184 h 191"/>
                  <a:gd name="T20" fmla="*/ 295 w 311"/>
                  <a:gd name="T21" fmla="*/ 166 h 191"/>
                  <a:gd name="T22" fmla="*/ 273 w 311"/>
                  <a:gd name="T23" fmla="*/ 120 h 191"/>
                  <a:gd name="T24" fmla="*/ 253 w 311"/>
                  <a:gd name="T25" fmla="*/ 94 h 191"/>
                  <a:gd name="T26" fmla="*/ 232 w 311"/>
                  <a:gd name="T27" fmla="*/ 76 h 191"/>
                  <a:gd name="T28" fmla="*/ 205 w 311"/>
                  <a:gd name="T29" fmla="*/ 57 h 191"/>
                  <a:gd name="T30" fmla="*/ 153 w 311"/>
                  <a:gd name="T31" fmla="*/ 24 h 191"/>
                  <a:gd name="T32" fmla="*/ 132 w 311"/>
                  <a:gd name="T33" fmla="*/ 16 h 191"/>
                  <a:gd name="T34" fmla="*/ 102 w 311"/>
                  <a:gd name="T35" fmla="*/ 9 h 191"/>
                  <a:gd name="T36" fmla="*/ 42 w 311"/>
                  <a:gd name="T37" fmla="*/ 3 h 191"/>
                  <a:gd name="T38" fmla="*/ 0 w 311"/>
                  <a:gd name="T39" fmla="*/ 6 h 19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11"/>
                  <a:gd name="T61" fmla="*/ 0 h 191"/>
                  <a:gd name="T62" fmla="*/ 311 w 311"/>
                  <a:gd name="T63" fmla="*/ 191 h 19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11" h="191">
                    <a:moveTo>
                      <a:pt x="0" y="6"/>
                    </a:moveTo>
                    <a:cubicBezTo>
                      <a:pt x="7" y="11"/>
                      <a:pt x="11" y="20"/>
                      <a:pt x="18" y="27"/>
                    </a:cubicBezTo>
                    <a:cubicBezTo>
                      <a:pt x="27" y="36"/>
                      <a:pt x="36" y="47"/>
                      <a:pt x="48" y="51"/>
                    </a:cubicBezTo>
                    <a:cubicBezTo>
                      <a:pt x="60" y="63"/>
                      <a:pt x="74" y="73"/>
                      <a:pt x="88" y="82"/>
                    </a:cubicBezTo>
                    <a:cubicBezTo>
                      <a:pt x="92" y="91"/>
                      <a:pt x="106" y="96"/>
                      <a:pt x="114" y="100"/>
                    </a:cubicBezTo>
                    <a:cubicBezTo>
                      <a:pt x="127" y="106"/>
                      <a:pt x="135" y="118"/>
                      <a:pt x="150" y="121"/>
                    </a:cubicBezTo>
                    <a:cubicBezTo>
                      <a:pt x="158" y="125"/>
                      <a:pt x="166" y="134"/>
                      <a:pt x="174" y="136"/>
                    </a:cubicBezTo>
                    <a:cubicBezTo>
                      <a:pt x="180" y="140"/>
                      <a:pt x="187" y="143"/>
                      <a:pt x="193" y="147"/>
                    </a:cubicBezTo>
                    <a:cubicBezTo>
                      <a:pt x="220" y="160"/>
                      <a:pt x="220" y="160"/>
                      <a:pt x="244" y="174"/>
                    </a:cubicBezTo>
                    <a:cubicBezTo>
                      <a:pt x="267" y="181"/>
                      <a:pt x="277" y="182"/>
                      <a:pt x="294" y="184"/>
                    </a:cubicBezTo>
                    <a:cubicBezTo>
                      <a:pt x="311" y="191"/>
                      <a:pt x="301" y="169"/>
                      <a:pt x="295" y="166"/>
                    </a:cubicBezTo>
                    <a:cubicBezTo>
                      <a:pt x="298" y="161"/>
                      <a:pt x="289" y="133"/>
                      <a:pt x="273" y="120"/>
                    </a:cubicBezTo>
                    <a:cubicBezTo>
                      <a:pt x="268" y="107"/>
                      <a:pt x="262" y="106"/>
                      <a:pt x="253" y="94"/>
                    </a:cubicBezTo>
                    <a:cubicBezTo>
                      <a:pt x="240" y="85"/>
                      <a:pt x="240" y="84"/>
                      <a:pt x="232" y="76"/>
                    </a:cubicBezTo>
                    <a:cubicBezTo>
                      <a:pt x="220" y="67"/>
                      <a:pt x="212" y="61"/>
                      <a:pt x="205" y="57"/>
                    </a:cubicBezTo>
                    <a:cubicBezTo>
                      <a:pt x="184" y="42"/>
                      <a:pt x="183" y="36"/>
                      <a:pt x="153" y="24"/>
                    </a:cubicBezTo>
                    <a:cubicBezTo>
                      <a:pt x="146" y="21"/>
                      <a:pt x="139" y="19"/>
                      <a:pt x="132" y="16"/>
                    </a:cubicBezTo>
                    <a:cubicBezTo>
                      <a:pt x="123" y="11"/>
                      <a:pt x="112" y="11"/>
                      <a:pt x="102" y="9"/>
                    </a:cubicBezTo>
                    <a:cubicBezTo>
                      <a:pt x="72" y="1"/>
                      <a:pt x="90" y="6"/>
                      <a:pt x="42" y="3"/>
                    </a:cubicBezTo>
                    <a:cubicBezTo>
                      <a:pt x="54" y="0"/>
                      <a:pt x="9" y="2"/>
                      <a:pt x="0" y="6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3169" name="Text Box 9"/>
            <p:cNvSpPr txBox="1">
              <a:spLocks noChangeArrowheads="1"/>
            </p:cNvSpPr>
            <p:nvPr/>
          </p:nvSpPr>
          <p:spPr bwMode="auto">
            <a:xfrm>
              <a:off x="672" y="1776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P3. Podsistem nabavke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33400" y="1828800"/>
            <a:ext cx="4038600" cy="2743200"/>
            <a:chOff x="672" y="1920"/>
            <a:chExt cx="2544" cy="1728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640" y="3210"/>
              <a:ext cx="576" cy="438"/>
              <a:chOff x="2640" y="3210"/>
              <a:chExt cx="576" cy="438"/>
            </a:xfrm>
          </p:grpSpPr>
          <p:sp>
            <p:nvSpPr>
              <p:cNvPr id="3166" name="Oval 12"/>
              <p:cNvSpPr>
                <a:spLocks noChangeArrowheads="1"/>
              </p:cNvSpPr>
              <p:nvPr/>
            </p:nvSpPr>
            <p:spPr bwMode="auto">
              <a:xfrm>
                <a:off x="2640" y="3216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4</a:t>
                </a:r>
              </a:p>
            </p:txBody>
          </p:sp>
          <p:sp>
            <p:nvSpPr>
              <p:cNvPr id="3167" name="Freeform 13" descr="Wide upward diagonal"/>
              <p:cNvSpPr>
                <a:spLocks/>
              </p:cNvSpPr>
              <p:nvPr/>
            </p:nvSpPr>
            <p:spPr bwMode="auto">
              <a:xfrm>
                <a:off x="2743" y="3210"/>
                <a:ext cx="418" cy="107"/>
              </a:xfrm>
              <a:custGeom>
                <a:avLst/>
                <a:gdLst>
                  <a:gd name="T0" fmla="*/ 13 w 418"/>
                  <a:gd name="T1" fmla="*/ 56 h 107"/>
                  <a:gd name="T2" fmla="*/ 20 w 418"/>
                  <a:gd name="T3" fmla="*/ 59 h 107"/>
                  <a:gd name="T4" fmla="*/ 46 w 418"/>
                  <a:gd name="T5" fmla="*/ 66 h 107"/>
                  <a:gd name="T6" fmla="*/ 61 w 418"/>
                  <a:gd name="T7" fmla="*/ 72 h 107"/>
                  <a:gd name="T8" fmla="*/ 83 w 418"/>
                  <a:gd name="T9" fmla="*/ 78 h 107"/>
                  <a:gd name="T10" fmla="*/ 101 w 418"/>
                  <a:gd name="T11" fmla="*/ 84 h 107"/>
                  <a:gd name="T12" fmla="*/ 119 w 418"/>
                  <a:gd name="T13" fmla="*/ 90 h 107"/>
                  <a:gd name="T14" fmla="*/ 173 w 418"/>
                  <a:gd name="T15" fmla="*/ 99 h 107"/>
                  <a:gd name="T16" fmla="*/ 238 w 418"/>
                  <a:gd name="T17" fmla="*/ 102 h 107"/>
                  <a:gd name="T18" fmla="*/ 298 w 418"/>
                  <a:gd name="T19" fmla="*/ 105 h 107"/>
                  <a:gd name="T20" fmla="*/ 391 w 418"/>
                  <a:gd name="T21" fmla="*/ 99 h 107"/>
                  <a:gd name="T22" fmla="*/ 415 w 418"/>
                  <a:gd name="T23" fmla="*/ 98 h 107"/>
                  <a:gd name="T24" fmla="*/ 403 w 418"/>
                  <a:gd name="T25" fmla="*/ 72 h 107"/>
                  <a:gd name="T26" fmla="*/ 332 w 418"/>
                  <a:gd name="T27" fmla="*/ 33 h 107"/>
                  <a:gd name="T28" fmla="*/ 311 w 418"/>
                  <a:gd name="T29" fmla="*/ 24 h 107"/>
                  <a:gd name="T30" fmla="*/ 302 w 418"/>
                  <a:gd name="T31" fmla="*/ 23 h 107"/>
                  <a:gd name="T32" fmla="*/ 299 w 418"/>
                  <a:gd name="T33" fmla="*/ 20 h 107"/>
                  <a:gd name="T34" fmla="*/ 254 w 418"/>
                  <a:gd name="T35" fmla="*/ 8 h 107"/>
                  <a:gd name="T36" fmla="*/ 190 w 418"/>
                  <a:gd name="T37" fmla="*/ 3 h 107"/>
                  <a:gd name="T38" fmla="*/ 137 w 418"/>
                  <a:gd name="T39" fmla="*/ 3 h 107"/>
                  <a:gd name="T40" fmla="*/ 65 w 418"/>
                  <a:gd name="T41" fmla="*/ 18 h 107"/>
                  <a:gd name="T42" fmla="*/ 31 w 418"/>
                  <a:gd name="T43" fmla="*/ 30 h 107"/>
                  <a:gd name="T44" fmla="*/ 8 w 418"/>
                  <a:gd name="T45" fmla="*/ 47 h 107"/>
                  <a:gd name="T46" fmla="*/ 13 w 418"/>
                  <a:gd name="T47" fmla="*/ 56 h 10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8"/>
                  <a:gd name="T73" fmla="*/ 0 h 107"/>
                  <a:gd name="T74" fmla="*/ 418 w 418"/>
                  <a:gd name="T75" fmla="*/ 107 h 10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8" h="107">
                    <a:moveTo>
                      <a:pt x="13" y="56"/>
                    </a:moveTo>
                    <a:cubicBezTo>
                      <a:pt x="28" y="58"/>
                      <a:pt x="10" y="53"/>
                      <a:pt x="20" y="59"/>
                    </a:cubicBezTo>
                    <a:cubicBezTo>
                      <a:pt x="29" y="60"/>
                      <a:pt x="37" y="65"/>
                      <a:pt x="46" y="66"/>
                    </a:cubicBezTo>
                    <a:cubicBezTo>
                      <a:pt x="58" y="72"/>
                      <a:pt x="52" y="70"/>
                      <a:pt x="61" y="72"/>
                    </a:cubicBezTo>
                    <a:cubicBezTo>
                      <a:pt x="68" y="77"/>
                      <a:pt x="74" y="77"/>
                      <a:pt x="83" y="78"/>
                    </a:cubicBezTo>
                    <a:cubicBezTo>
                      <a:pt x="89" y="81"/>
                      <a:pt x="94" y="83"/>
                      <a:pt x="101" y="84"/>
                    </a:cubicBezTo>
                    <a:cubicBezTo>
                      <a:pt x="115" y="90"/>
                      <a:pt x="109" y="88"/>
                      <a:pt x="119" y="90"/>
                    </a:cubicBezTo>
                    <a:cubicBezTo>
                      <a:pt x="134" y="92"/>
                      <a:pt x="158" y="98"/>
                      <a:pt x="173" y="99"/>
                    </a:cubicBezTo>
                    <a:cubicBezTo>
                      <a:pt x="200" y="102"/>
                      <a:pt x="200" y="101"/>
                      <a:pt x="238" y="102"/>
                    </a:cubicBezTo>
                    <a:cubicBezTo>
                      <a:pt x="268" y="105"/>
                      <a:pt x="284" y="107"/>
                      <a:pt x="298" y="105"/>
                    </a:cubicBezTo>
                    <a:cubicBezTo>
                      <a:pt x="333" y="104"/>
                      <a:pt x="362" y="104"/>
                      <a:pt x="391" y="99"/>
                    </a:cubicBezTo>
                    <a:cubicBezTo>
                      <a:pt x="404" y="102"/>
                      <a:pt x="414" y="101"/>
                      <a:pt x="415" y="98"/>
                    </a:cubicBezTo>
                    <a:cubicBezTo>
                      <a:pt x="418" y="92"/>
                      <a:pt x="406" y="74"/>
                      <a:pt x="403" y="72"/>
                    </a:cubicBezTo>
                    <a:cubicBezTo>
                      <a:pt x="381" y="57"/>
                      <a:pt x="359" y="42"/>
                      <a:pt x="332" y="33"/>
                    </a:cubicBezTo>
                    <a:cubicBezTo>
                      <a:pt x="326" y="31"/>
                      <a:pt x="317" y="25"/>
                      <a:pt x="311" y="24"/>
                    </a:cubicBezTo>
                    <a:cubicBezTo>
                      <a:pt x="310" y="23"/>
                      <a:pt x="303" y="24"/>
                      <a:pt x="302" y="23"/>
                    </a:cubicBezTo>
                    <a:cubicBezTo>
                      <a:pt x="300" y="20"/>
                      <a:pt x="302" y="21"/>
                      <a:pt x="299" y="20"/>
                    </a:cubicBezTo>
                    <a:cubicBezTo>
                      <a:pt x="285" y="16"/>
                      <a:pt x="268" y="9"/>
                      <a:pt x="254" y="8"/>
                    </a:cubicBezTo>
                    <a:cubicBezTo>
                      <a:pt x="232" y="2"/>
                      <a:pt x="214" y="0"/>
                      <a:pt x="190" y="3"/>
                    </a:cubicBezTo>
                    <a:cubicBezTo>
                      <a:pt x="170" y="0"/>
                      <a:pt x="160" y="2"/>
                      <a:pt x="137" y="3"/>
                    </a:cubicBezTo>
                    <a:cubicBezTo>
                      <a:pt x="103" y="14"/>
                      <a:pt x="104" y="6"/>
                      <a:pt x="65" y="18"/>
                    </a:cubicBezTo>
                    <a:cubicBezTo>
                      <a:pt x="59" y="23"/>
                      <a:pt x="36" y="27"/>
                      <a:pt x="31" y="30"/>
                    </a:cubicBezTo>
                    <a:cubicBezTo>
                      <a:pt x="24" y="34"/>
                      <a:pt x="20" y="38"/>
                      <a:pt x="8" y="47"/>
                    </a:cubicBezTo>
                    <a:cubicBezTo>
                      <a:pt x="0" y="61"/>
                      <a:pt x="13" y="40"/>
                      <a:pt x="13" y="56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3165" name="Text Box 14"/>
            <p:cNvSpPr txBox="1">
              <a:spLocks noChangeArrowheads="1"/>
            </p:cNvSpPr>
            <p:nvPr/>
          </p:nvSpPr>
          <p:spPr bwMode="auto">
            <a:xfrm>
              <a:off x="672" y="1920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P4. Podsistem prodaje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33400" y="2057400"/>
            <a:ext cx="4876800" cy="2362200"/>
            <a:chOff x="672" y="2064"/>
            <a:chExt cx="3072" cy="1488"/>
          </a:xfrm>
        </p:grpSpPr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168" y="3120"/>
              <a:ext cx="576" cy="432"/>
              <a:chOff x="3168" y="3120"/>
              <a:chExt cx="576" cy="432"/>
            </a:xfrm>
          </p:grpSpPr>
          <p:sp>
            <p:nvSpPr>
              <p:cNvPr id="3162" name="Oval 17"/>
              <p:cNvSpPr>
                <a:spLocks noChangeArrowheads="1"/>
              </p:cNvSpPr>
              <p:nvPr/>
            </p:nvSpPr>
            <p:spPr bwMode="auto">
              <a:xfrm>
                <a:off x="3168" y="3120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5</a:t>
                </a:r>
              </a:p>
            </p:txBody>
          </p:sp>
          <p:sp>
            <p:nvSpPr>
              <p:cNvPr id="3163" name="Freeform 18" descr="Wide upward diagonal"/>
              <p:cNvSpPr>
                <a:spLocks/>
              </p:cNvSpPr>
              <p:nvPr/>
            </p:nvSpPr>
            <p:spPr bwMode="auto">
              <a:xfrm>
                <a:off x="3174" y="3120"/>
                <a:ext cx="390" cy="183"/>
              </a:xfrm>
              <a:custGeom>
                <a:avLst/>
                <a:gdLst>
                  <a:gd name="T0" fmla="*/ 0 w 390"/>
                  <a:gd name="T1" fmla="*/ 183 h 183"/>
                  <a:gd name="T2" fmla="*/ 18 w 390"/>
                  <a:gd name="T3" fmla="*/ 144 h 183"/>
                  <a:gd name="T4" fmla="*/ 41 w 390"/>
                  <a:gd name="T5" fmla="*/ 110 h 183"/>
                  <a:gd name="T6" fmla="*/ 77 w 390"/>
                  <a:gd name="T7" fmla="*/ 74 h 183"/>
                  <a:gd name="T8" fmla="*/ 96 w 390"/>
                  <a:gd name="T9" fmla="*/ 56 h 183"/>
                  <a:gd name="T10" fmla="*/ 113 w 390"/>
                  <a:gd name="T11" fmla="*/ 42 h 183"/>
                  <a:gd name="T12" fmla="*/ 126 w 390"/>
                  <a:gd name="T13" fmla="*/ 36 h 183"/>
                  <a:gd name="T14" fmla="*/ 161 w 390"/>
                  <a:gd name="T15" fmla="*/ 26 h 183"/>
                  <a:gd name="T16" fmla="*/ 252 w 390"/>
                  <a:gd name="T17" fmla="*/ 8 h 183"/>
                  <a:gd name="T18" fmla="*/ 351 w 390"/>
                  <a:gd name="T19" fmla="*/ 9 h 183"/>
                  <a:gd name="T20" fmla="*/ 381 w 390"/>
                  <a:gd name="T21" fmla="*/ 24 h 183"/>
                  <a:gd name="T22" fmla="*/ 389 w 390"/>
                  <a:gd name="T23" fmla="*/ 38 h 183"/>
                  <a:gd name="T24" fmla="*/ 375 w 390"/>
                  <a:gd name="T25" fmla="*/ 48 h 183"/>
                  <a:gd name="T26" fmla="*/ 357 w 390"/>
                  <a:gd name="T27" fmla="*/ 60 h 183"/>
                  <a:gd name="T28" fmla="*/ 336 w 390"/>
                  <a:gd name="T29" fmla="*/ 72 h 183"/>
                  <a:gd name="T30" fmla="*/ 321 w 390"/>
                  <a:gd name="T31" fmla="*/ 80 h 183"/>
                  <a:gd name="T32" fmla="*/ 296 w 390"/>
                  <a:gd name="T33" fmla="*/ 95 h 183"/>
                  <a:gd name="T34" fmla="*/ 275 w 390"/>
                  <a:gd name="T35" fmla="*/ 104 h 183"/>
                  <a:gd name="T36" fmla="*/ 242 w 390"/>
                  <a:gd name="T37" fmla="*/ 117 h 183"/>
                  <a:gd name="T38" fmla="*/ 215 w 390"/>
                  <a:gd name="T39" fmla="*/ 128 h 183"/>
                  <a:gd name="T40" fmla="*/ 185 w 390"/>
                  <a:gd name="T41" fmla="*/ 141 h 183"/>
                  <a:gd name="T42" fmla="*/ 101 w 390"/>
                  <a:gd name="T43" fmla="*/ 165 h 183"/>
                  <a:gd name="T44" fmla="*/ 81 w 390"/>
                  <a:gd name="T45" fmla="*/ 168 h 183"/>
                  <a:gd name="T46" fmla="*/ 57 w 390"/>
                  <a:gd name="T47" fmla="*/ 174 h 183"/>
                  <a:gd name="T48" fmla="*/ 0 w 390"/>
                  <a:gd name="T49" fmla="*/ 183 h 1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90"/>
                  <a:gd name="T76" fmla="*/ 0 h 183"/>
                  <a:gd name="T77" fmla="*/ 390 w 390"/>
                  <a:gd name="T78" fmla="*/ 183 h 1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90" h="183">
                    <a:moveTo>
                      <a:pt x="0" y="183"/>
                    </a:moveTo>
                    <a:cubicBezTo>
                      <a:pt x="4" y="171"/>
                      <a:pt x="8" y="152"/>
                      <a:pt x="18" y="144"/>
                    </a:cubicBezTo>
                    <a:cubicBezTo>
                      <a:pt x="22" y="133"/>
                      <a:pt x="31" y="116"/>
                      <a:pt x="41" y="110"/>
                    </a:cubicBezTo>
                    <a:cubicBezTo>
                      <a:pt x="42" y="103"/>
                      <a:pt x="68" y="79"/>
                      <a:pt x="77" y="74"/>
                    </a:cubicBezTo>
                    <a:cubicBezTo>
                      <a:pt x="81" y="68"/>
                      <a:pt x="89" y="58"/>
                      <a:pt x="96" y="56"/>
                    </a:cubicBezTo>
                    <a:cubicBezTo>
                      <a:pt x="103" y="51"/>
                      <a:pt x="106" y="47"/>
                      <a:pt x="113" y="42"/>
                    </a:cubicBezTo>
                    <a:cubicBezTo>
                      <a:pt x="117" y="40"/>
                      <a:pt x="126" y="36"/>
                      <a:pt x="126" y="36"/>
                    </a:cubicBezTo>
                    <a:cubicBezTo>
                      <a:pt x="141" y="30"/>
                      <a:pt x="140" y="27"/>
                      <a:pt x="161" y="26"/>
                    </a:cubicBezTo>
                    <a:cubicBezTo>
                      <a:pt x="190" y="16"/>
                      <a:pt x="222" y="12"/>
                      <a:pt x="252" y="8"/>
                    </a:cubicBezTo>
                    <a:cubicBezTo>
                      <a:pt x="277" y="0"/>
                      <a:pt x="323" y="8"/>
                      <a:pt x="351" y="9"/>
                    </a:cubicBezTo>
                    <a:cubicBezTo>
                      <a:pt x="361" y="12"/>
                      <a:pt x="372" y="17"/>
                      <a:pt x="381" y="24"/>
                    </a:cubicBezTo>
                    <a:cubicBezTo>
                      <a:pt x="383" y="30"/>
                      <a:pt x="387" y="32"/>
                      <a:pt x="389" y="38"/>
                    </a:cubicBezTo>
                    <a:cubicBezTo>
                      <a:pt x="390" y="47"/>
                      <a:pt x="383" y="46"/>
                      <a:pt x="375" y="48"/>
                    </a:cubicBezTo>
                    <a:cubicBezTo>
                      <a:pt x="368" y="52"/>
                      <a:pt x="364" y="59"/>
                      <a:pt x="357" y="60"/>
                    </a:cubicBezTo>
                    <a:cubicBezTo>
                      <a:pt x="349" y="66"/>
                      <a:pt x="346" y="70"/>
                      <a:pt x="336" y="72"/>
                    </a:cubicBezTo>
                    <a:cubicBezTo>
                      <a:pt x="329" y="75"/>
                      <a:pt x="328" y="78"/>
                      <a:pt x="321" y="80"/>
                    </a:cubicBezTo>
                    <a:cubicBezTo>
                      <a:pt x="312" y="90"/>
                      <a:pt x="306" y="90"/>
                      <a:pt x="296" y="95"/>
                    </a:cubicBezTo>
                    <a:cubicBezTo>
                      <a:pt x="290" y="100"/>
                      <a:pt x="283" y="103"/>
                      <a:pt x="275" y="104"/>
                    </a:cubicBezTo>
                    <a:cubicBezTo>
                      <a:pt x="264" y="111"/>
                      <a:pt x="254" y="112"/>
                      <a:pt x="242" y="117"/>
                    </a:cubicBezTo>
                    <a:cubicBezTo>
                      <a:pt x="235" y="124"/>
                      <a:pt x="225" y="126"/>
                      <a:pt x="215" y="128"/>
                    </a:cubicBezTo>
                    <a:cubicBezTo>
                      <a:pt x="198" y="137"/>
                      <a:pt x="203" y="135"/>
                      <a:pt x="185" y="141"/>
                    </a:cubicBezTo>
                    <a:cubicBezTo>
                      <a:pt x="165" y="150"/>
                      <a:pt x="149" y="158"/>
                      <a:pt x="101" y="165"/>
                    </a:cubicBezTo>
                    <a:cubicBezTo>
                      <a:pt x="95" y="169"/>
                      <a:pt x="88" y="167"/>
                      <a:pt x="81" y="168"/>
                    </a:cubicBezTo>
                    <a:cubicBezTo>
                      <a:pt x="73" y="172"/>
                      <a:pt x="65" y="172"/>
                      <a:pt x="57" y="174"/>
                    </a:cubicBezTo>
                    <a:cubicBezTo>
                      <a:pt x="39" y="183"/>
                      <a:pt x="18" y="174"/>
                      <a:pt x="0" y="183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3161" name="Text Box 19"/>
            <p:cNvSpPr txBox="1">
              <a:spLocks noChangeArrowheads="1"/>
            </p:cNvSpPr>
            <p:nvPr/>
          </p:nvSpPr>
          <p:spPr bwMode="auto">
            <a:xfrm>
              <a:off x="672" y="2064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P5. Podsistem finansija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533400" y="2286000"/>
            <a:ext cx="5486400" cy="1752600"/>
            <a:chOff x="672" y="2208"/>
            <a:chExt cx="3456" cy="1104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3547" y="2877"/>
              <a:ext cx="581" cy="435"/>
              <a:chOff x="3547" y="2877"/>
              <a:chExt cx="581" cy="435"/>
            </a:xfrm>
          </p:grpSpPr>
          <p:sp>
            <p:nvSpPr>
              <p:cNvPr id="3158" name="Oval 22"/>
              <p:cNvSpPr>
                <a:spLocks noChangeArrowheads="1"/>
              </p:cNvSpPr>
              <p:nvPr/>
            </p:nvSpPr>
            <p:spPr bwMode="auto">
              <a:xfrm>
                <a:off x="3552" y="2880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6</a:t>
                </a:r>
              </a:p>
            </p:txBody>
          </p:sp>
          <p:sp>
            <p:nvSpPr>
              <p:cNvPr id="3159" name="Freeform 23" descr="Wide upward diagonal"/>
              <p:cNvSpPr>
                <a:spLocks/>
              </p:cNvSpPr>
              <p:nvPr/>
            </p:nvSpPr>
            <p:spPr bwMode="auto">
              <a:xfrm>
                <a:off x="3547" y="2877"/>
                <a:ext cx="247" cy="274"/>
              </a:xfrm>
              <a:custGeom>
                <a:avLst/>
                <a:gdLst>
                  <a:gd name="T0" fmla="*/ 35 w 247"/>
                  <a:gd name="T1" fmla="*/ 267 h 274"/>
                  <a:gd name="T2" fmla="*/ 56 w 247"/>
                  <a:gd name="T3" fmla="*/ 252 h 274"/>
                  <a:gd name="T4" fmla="*/ 71 w 247"/>
                  <a:gd name="T5" fmla="*/ 242 h 274"/>
                  <a:gd name="T6" fmla="*/ 79 w 247"/>
                  <a:gd name="T7" fmla="*/ 239 h 274"/>
                  <a:gd name="T8" fmla="*/ 94 w 247"/>
                  <a:gd name="T9" fmla="*/ 225 h 274"/>
                  <a:gd name="T10" fmla="*/ 106 w 247"/>
                  <a:gd name="T11" fmla="*/ 210 h 274"/>
                  <a:gd name="T12" fmla="*/ 116 w 247"/>
                  <a:gd name="T13" fmla="*/ 200 h 274"/>
                  <a:gd name="T14" fmla="*/ 134 w 247"/>
                  <a:gd name="T15" fmla="*/ 185 h 274"/>
                  <a:gd name="T16" fmla="*/ 158 w 247"/>
                  <a:gd name="T17" fmla="*/ 156 h 274"/>
                  <a:gd name="T18" fmla="*/ 167 w 247"/>
                  <a:gd name="T19" fmla="*/ 141 h 274"/>
                  <a:gd name="T20" fmla="*/ 196 w 247"/>
                  <a:gd name="T21" fmla="*/ 107 h 274"/>
                  <a:gd name="T22" fmla="*/ 208 w 247"/>
                  <a:gd name="T23" fmla="*/ 87 h 274"/>
                  <a:gd name="T24" fmla="*/ 226 w 247"/>
                  <a:gd name="T25" fmla="*/ 54 h 274"/>
                  <a:gd name="T26" fmla="*/ 239 w 247"/>
                  <a:gd name="T27" fmla="*/ 24 h 274"/>
                  <a:gd name="T28" fmla="*/ 214 w 247"/>
                  <a:gd name="T29" fmla="*/ 6 h 274"/>
                  <a:gd name="T30" fmla="*/ 175 w 247"/>
                  <a:gd name="T31" fmla="*/ 18 h 274"/>
                  <a:gd name="T32" fmla="*/ 149 w 247"/>
                  <a:gd name="T33" fmla="*/ 26 h 274"/>
                  <a:gd name="T34" fmla="*/ 128 w 247"/>
                  <a:gd name="T35" fmla="*/ 39 h 274"/>
                  <a:gd name="T36" fmla="*/ 110 w 247"/>
                  <a:gd name="T37" fmla="*/ 48 h 274"/>
                  <a:gd name="T38" fmla="*/ 64 w 247"/>
                  <a:gd name="T39" fmla="*/ 81 h 274"/>
                  <a:gd name="T40" fmla="*/ 44 w 247"/>
                  <a:gd name="T41" fmla="*/ 99 h 274"/>
                  <a:gd name="T42" fmla="*/ 22 w 247"/>
                  <a:gd name="T43" fmla="*/ 135 h 274"/>
                  <a:gd name="T44" fmla="*/ 10 w 247"/>
                  <a:gd name="T45" fmla="*/ 176 h 274"/>
                  <a:gd name="T46" fmla="*/ 2 w 247"/>
                  <a:gd name="T47" fmla="*/ 200 h 274"/>
                  <a:gd name="T48" fmla="*/ 35 w 247"/>
                  <a:gd name="T49" fmla="*/ 267 h 2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7"/>
                  <a:gd name="T76" fmla="*/ 0 h 274"/>
                  <a:gd name="T77" fmla="*/ 247 w 247"/>
                  <a:gd name="T78" fmla="*/ 274 h 2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7" h="274">
                    <a:moveTo>
                      <a:pt x="35" y="267"/>
                    </a:moveTo>
                    <a:cubicBezTo>
                      <a:pt x="46" y="265"/>
                      <a:pt x="42" y="253"/>
                      <a:pt x="56" y="252"/>
                    </a:cubicBezTo>
                    <a:cubicBezTo>
                      <a:pt x="59" y="247"/>
                      <a:pt x="65" y="245"/>
                      <a:pt x="71" y="242"/>
                    </a:cubicBezTo>
                    <a:cubicBezTo>
                      <a:pt x="74" y="237"/>
                      <a:pt x="74" y="243"/>
                      <a:pt x="79" y="239"/>
                    </a:cubicBezTo>
                    <a:cubicBezTo>
                      <a:pt x="83" y="233"/>
                      <a:pt x="87" y="228"/>
                      <a:pt x="94" y="225"/>
                    </a:cubicBezTo>
                    <a:cubicBezTo>
                      <a:pt x="97" y="222"/>
                      <a:pt x="103" y="213"/>
                      <a:pt x="106" y="210"/>
                    </a:cubicBezTo>
                    <a:cubicBezTo>
                      <a:pt x="111" y="205"/>
                      <a:pt x="111" y="205"/>
                      <a:pt x="116" y="200"/>
                    </a:cubicBezTo>
                    <a:cubicBezTo>
                      <a:pt x="119" y="192"/>
                      <a:pt x="128" y="190"/>
                      <a:pt x="134" y="185"/>
                    </a:cubicBezTo>
                    <a:cubicBezTo>
                      <a:pt x="144" y="176"/>
                      <a:pt x="146" y="162"/>
                      <a:pt x="158" y="156"/>
                    </a:cubicBezTo>
                    <a:cubicBezTo>
                      <a:pt x="162" y="151"/>
                      <a:pt x="164" y="146"/>
                      <a:pt x="167" y="141"/>
                    </a:cubicBezTo>
                    <a:cubicBezTo>
                      <a:pt x="175" y="129"/>
                      <a:pt x="189" y="120"/>
                      <a:pt x="196" y="107"/>
                    </a:cubicBezTo>
                    <a:cubicBezTo>
                      <a:pt x="198" y="99"/>
                      <a:pt x="205" y="96"/>
                      <a:pt x="208" y="87"/>
                    </a:cubicBezTo>
                    <a:cubicBezTo>
                      <a:pt x="209" y="75"/>
                      <a:pt x="221" y="64"/>
                      <a:pt x="226" y="54"/>
                    </a:cubicBezTo>
                    <a:cubicBezTo>
                      <a:pt x="242" y="30"/>
                      <a:pt x="227" y="30"/>
                      <a:pt x="239" y="24"/>
                    </a:cubicBezTo>
                    <a:cubicBezTo>
                      <a:pt x="238" y="6"/>
                      <a:pt x="247" y="0"/>
                      <a:pt x="214" y="6"/>
                    </a:cubicBezTo>
                    <a:cubicBezTo>
                      <a:pt x="206" y="11"/>
                      <a:pt x="185" y="17"/>
                      <a:pt x="175" y="18"/>
                    </a:cubicBezTo>
                    <a:cubicBezTo>
                      <a:pt x="168" y="21"/>
                      <a:pt x="157" y="24"/>
                      <a:pt x="149" y="26"/>
                    </a:cubicBezTo>
                    <a:cubicBezTo>
                      <a:pt x="141" y="30"/>
                      <a:pt x="137" y="38"/>
                      <a:pt x="128" y="39"/>
                    </a:cubicBezTo>
                    <a:cubicBezTo>
                      <a:pt x="122" y="43"/>
                      <a:pt x="117" y="47"/>
                      <a:pt x="110" y="48"/>
                    </a:cubicBezTo>
                    <a:cubicBezTo>
                      <a:pt x="92" y="57"/>
                      <a:pt x="80" y="71"/>
                      <a:pt x="64" y="81"/>
                    </a:cubicBezTo>
                    <a:cubicBezTo>
                      <a:pt x="63" y="88"/>
                      <a:pt x="50" y="96"/>
                      <a:pt x="44" y="99"/>
                    </a:cubicBezTo>
                    <a:cubicBezTo>
                      <a:pt x="38" y="108"/>
                      <a:pt x="27" y="126"/>
                      <a:pt x="22" y="135"/>
                    </a:cubicBezTo>
                    <a:cubicBezTo>
                      <a:pt x="17" y="149"/>
                      <a:pt x="16" y="164"/>
                      <a:pt x="10" y="176"/>
                    </a:cubicBezTo>
                    <a:cubicBezTo>
                      <a:pt x="9" y="183"/>
                      <a:pt x="7" y="194"/>
                      <a:pt x="2" y="200"/>
                    </a:cubicBezTo>
                    <a:cubicBezTo>
                      <a:pt x="1" y="230"/>
                      <a:pt x="0" y="274"/>
                      <a:pt x="35" y="267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3157" name="Text Box 24"/>
            <p:cNvSpPr txBox="1">
              <a:spLocks noChangeArrowheads="1"/>
            </p:cNvSpPr>
            <p:nvPr/>
          </p:nvSpPr>
          <p:spPr bwMode="auto">
            <a:xfrm>
              <a:off x="672" y="2208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P6. Podsistem kadrova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533400" y="2514600"/>
            <a:ext cx="5715000" cy="914400"/>
            <a:chOff x="672" y="2352"/>
            <a:chExt cx="3600" cy="576"/>
          </a:xfrm>
        </p:grpSpPr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3687" y="2496"/>
              <a:ext cx="585" cy="432"/>
              <a:chOff x="3687" y="2496"/>
              <a:chExt cx="585" cy="432"/>
            </a:xfrm>
          </p:grpSpPr>
          <p:sp>
            <p:nvSpPr>
              <p:cNvPr id="3154" name="Oval 27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7</a:t>
                </a:r>
              </a:p>
            </p:txBody>
          </p:sp>
          <p:sp>
            <p:nvSpPr>
              <p:cNvPr id="3155" name="Freeform 28" descr="Wide upward diagonal"/>
              <p:cNvSpPr>
                <a:spLocks/>
              </p:cNvSpPr>
              <p:nvPr/>
            </p:nvSpPr>
            <p:spPr bwMode="auto">
              <a:xfrm>
                <a:off x="3687" y="2531"/>
                <a:ext cx="159" cy="350"/>
              </a:xfrm>
              <a:custGeom>
                <a:avLst/>
                <a:gdLst>
                  <a:gd name="T0" fmla="*/ 138 w 159"/>
                  <a:gd name="T1" fmla="*/ 0 h 350"/>
                  <a:gd name="T2" fmla="*/ 104 w 159"/>
                  <a:gd name="T3" fmla="*/ 13 h 350"/>
                  <a:gd name="T4" fmla="*/ 77 w 159"/>
                  <a:gd name="T5" fmla="*/ 31 h 350"/>
                  <a:gd name="T6" fmla="*/ 60 w 159"/>
                  <a:gd name="T7" fmla="*/ 49 h 350"/>
                  <a:gd name="T8" fmla="*/ 42 w 159"/>
                  <a:gd name="T9" fmla="*/ 73 h 350"/>
                  <a:gd name="T10" fmla="*/ 32 w 159"/>
                  <a:gd name="T11" fmla="*/ 85 h 350"/>
                  <a:gd name="T12" fmla="*/ 23 w 159"/>
                  <a:gd name="T13" fmla="*/ 100 h 350"/>
                  <a:gd name="T14" fmla="*/ 11 w 159"/>
                  <a:gd name="T15" fmla="*/ 124 h 350"/>
                  <a:gd name="T16" fmla="*/ 35 w 159"/>
                  <a:gd name="T17" fmla="*/ 271 h 350"/>
                  <a:gd name="T18" fmla="*/ 50 w 159"/>
                  <a:gd name="T19" fmla="*/ 294 h 350"/>
                  <a:gd name="T20" fmla="*/ 62 w 159"/>
                  <a:gd name="T21" fmla="*/ 313 h 350"/>
                  <a:gd name="T22" fmla="*/ 78 w 159"/>
                  <a:gd name="T23" fmla="*/ 325 h 350"/>
                  <a:gd name="T24" fmla="*/ 90 w 159"/>
                  <a:gd name="T25" fmla="*/ 340 h 350"/>
                  <a:gd name="T26" fmla="*/ 110 w 159"/>
                  <a:gd name="T27" fmla="*/ 346 h 350"/>
                  <a:gd name="T28" fmla="*/ 120 w 159"/>
                  <a:gd name="T29" fmla="*/ 318 h 350"/>
                  <a:gd name="T30" fmla="*/ 134 w 159"/>
                  <a:gd name="T31" fmla="*/ 273 h 350"/>
                  <a:gd name="T32" fmla="*/ 143 w 159"/>
                  <a:gd name="T33" fmla="*/ 238 h 350"/>
                  <a:gd name="T34" fmla="*/ 150 w 159"/>
                  <a:gd name="T35" fmla="*/ 196 h 350"/>
                  <a:gd name="T36" fmla="*/ 149 w 159"/>
                  <a:gd name="T37" fmla="*/ 106 h 350"/>
                  <a:gd name="T38" fmla="*/ 137 w 159"/>
                  <a:gd name="T39" fmla="*/ 10 h 350"/>
                  <a:gd name="T40" fmla="*/ 138 w 159"/>
                  <a:gd name="T41" fmla="*/ 0 h 3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9"/>
                  <a:gd name="T64" fmla="*/ 0 h 350"/>
                  <a:gd name="T65" fmla="*/ 159 w 159"/>
                  <a:gd name="T66" fmla="*/ 350 h 35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9" h="350">
                    <a:moveTo>
                      <a:pt x="138" y="0"/>
                    </a:moveTo>
                    <a:cubicBezTo>
                      <a:pt x="125" y="1"/>
                      <a:pt x="117" y="9"/>
                      <a:pt x="104" y="13"/>
                    </a:cubicBezTo>
                    <a:cubicBezTo>
                      <a:pt x="97" y="20"/>
                      <a:pt x="86" y="25"/>
                      <a:pt x="77" y="31"/>
                    </a:cubicBezTo>
                    <a:cubicBezTo>
                      <a:pt x="73" y="41"/>
                      <a:pt x="69" y="44"/>
                      <a:pt x="60" y="49"/>
                    </a:cubicBezTo>
                    <a:cubicBezTo>
                      <a:pt x="57" y="55"/>
                      <a:pt x="47" y="72"/>
                      <a:pt x="42" y="73"/>
                    </a:cubicBezTo>
                    <a:cubicBezTo>
                      <a:pt x="36" y="77"/>
                      <a:pt x="35" y="79"/>
                      <a:pt x="32" y="85"/>
                    </a:cubicBezTo>
                    <a:cubicBezTo>
                      <a:pt x="31" y="93"/>
                      <a:pt x="27" y="93"/>
                      <a:pt x="23" y="100"/>
                    </a:cubicBezTo>
                    <a:cubicBezTo>
                      <a:pt x="20" y="103"/>
                      <a:pt x="13" y="119"/>
                      <a:pt x="11" y="124"/>
                    </a:cubicBezTo>
                    <a:cubicBezTo>
                      <a:pt x="3" y="174"/>
                      <a:pt x="0" y="247"/>
                      <a:pt x="35" y="271"/>
                    </a:cubicBezTo>
                    <a:cubicBezTo>
                      <a:pt x="40" y="280"/>
                      <a:pt x="41" y="288"/>
                      <a:pt x="50" y="294"/>
                    </a:cubicBezTo>
                    <a:cubicBezTo>
                      <a:pt x="51" y="301"/>
                      <a:pt x="57" y="309"/>
                      <a:pt x="62" y="313"/>
                    </a:cubicBezTo>
                    <a:cubicBezTo>
                      <a:pt x="65" y="321"/>
                      <a:pt x="71" y="320"/>
                      <a:pt x="78" y="325"/>
                    </a:cubicBezTo>
                    <a:cubicBezTo>
                      <a:pt x="81" y="336"/>
                      <a:pt x="84" y="337"/>
                      <a:pt x="90" y="340"/>
                    </a:cubicBezTo>
                    <a:cubicBezTo>
                      <a:pt x="93" y="350"/>
                      <a:pt x="100" y="344"/>
                      <a:pt x="110" y="346"/>
                    </a:cubicBezTo>
                    <a:cubicBezTo>
                      <a:pt x="117" y="337"/>
                      <a:pt x="111" y="325"/>
                      <a:pt x="120" y="318"/>
                    </a:cubicBezTo>
                    <a:cubicBezTo>
                      <a:pt x="126" y="303"/>
                      <a:pt x="129" y="288"/>
                      <a:pt x="134" y="273"/>
                    </a:cubicBezTo>
                    <a:cubicBezTo>
                      <a:pt x="136" y="258"/>
                      <a:pt x="136" y="250"/>
                      <a:pt x="143" y="238"/>
                    </a:cubicBezTo>
                    <a:cubicBezTo>
                      <a:pt x="145" y="224"/>
                      <a:pt x="148" y="210"/>
                      <a:pt x="150" y="196"/>
                    </a:cubicBezTo>
                    <a:cubicBezTo>
                      <a:pt x="150" y="139"/>
                      <a:pt x="159" y="142"/>
                      <a:pt x="149" y="106"/>
                    </a:cubicBezTo>
                    <a:cubicBezTo>
                      <a:pt x="159" y="123"/>
                      <a:pt x="139" y="14"/>
                      <a:pt x="137" y="10"/>
                    </a:cubicBezTo>
                    <a:cubicBezTo>
                      <a:pt x="135" y="5"/>
                      <a:pt x="122" y="2"/>
                      <a:pt x="138" y="0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3153" name="Text Box 29"/>
            <p:cNvSpPr txBox="1">
              <a:spLocks noChangeArrowheads="1"/>
            </p:cNvSpPr>
            <p:nvPr/>
          </p:nvSpPr>
          <p:spPr bwMode="auto">
            <a:xfrm>
              <a:off x="672" y="2352"/>
              <a:ext cx="1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spcBef>
                  <a:spcPct val="50000"/>
                </a:spcBef>
              </a:pPr>
              <a:r>
                <a:rPr lang="en-US" sz="1200" b="1"/>
                <a:t>P7. Pravno-normativni podsistem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533400" y="1752600"/>
            <a:ext cx="3203575" cy="2103438"/>
            <a:chOff x="672" y="1872"/>
            <a:chExt cx="2018" cy="1325"/>
          </a:xfrm>
        </p:grpSpPr>
        <p:grpSp>
          <p:nvGrpSpPr>
            <p:cNvPr id="13" name="Group 31"/>
            <p:cNvGrpSpPr>
              <a:grpSpLocks/>
            </p:cNvGrpSpPr>
            <p:nvPr/>
          </p:nvGrpSpPr>
          <p:grpSpPr bwMode="auto">
            <a:xfrm>
              <a:off x="2112" y="1872"/>
              <a:ext cx="578" cy="443"/>
              <a:chOff x="2112" y="1872"/>
              <a:chExt cx="578" cy="443"/>
            </a:xfrm>
          </p:grpSpPr>
          <p:sp>
            <p:nvSpPr>
              <p:cNvPr id="3150" name="Oval 32"/>
              <p:cNvSpPr>
                <a:spLocks noChangeArrowheads="1"/>
              </p:cNvSpPr>
              <p:nvPr/>
            </p:nvSpPr>
            <p:spPr bwMode="auto">
              <a:xfrm>
                <a:off x="2112" y="1872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11</a:t>
                </a:r>
              </a:p>
            </p:txBody>
          </p:sp>
          <p:sp>
            <p:nvSpPr>
              <p:cNvPr id="3151" name="Freeform 33" descr="Wide upward diagonal"/>
              <p:cNvSpPr>
                <a:spLocks/>
              </p:cNvSpPr>
              <p:nvPr/>
            </p:nvSpPr>
            <p:spPr bwMode="auto">
              <a:xfrm>
                <a:off x="2383" y="2091"/>
                <a:ext cx="307" cy="224"/>
              </a:xfrm>
              <a:custGeom>
                <a:avLst/>
                <a:gdLst>
                  <a:gd name="T0" fmla="*/ 304 w 307"/>
                  <a:gd name="T1" fmla="*/ 0 h 224"/>
                  <a:gd name="T2" fmla="*/ 250 w 307"/>
                  <a:gd name="T3" fmla="*/ 21 h 224"/>
                  <a:gd name="T4" fmla="*/ 239 w 307"/>
                  <a:gd name="T5" fmla="*/ 24 h 224"/>
                  <a:gd name="T6" fmla="*/ 209 w 307"/>
                  <a:gd name="T7" fmla="*/ 42 h 224"/>
                  <a:gd name="T8" fmla="*/ 197 w 307"/>
                  <a:gd name="T9" fmla="*/ 53 h 224"/>
                  <a:gd name="T10" fmla="*/ 167 w 307"/>
                  <a:gd name="T11" fmla="*/ 72 h 224"/>
                  <a:gd name="T12" fmla="*/ 151 w 307"/>
                  <a:gd name="T13" fmla="*/ 80 h 224"/>
                  <a:gd name="T14" fmla="*/ 145 w 307"/>
                  <a:gd name="T15" fmla="*/ 83 h 224"/>
                  <a:gd name="T16" fmla="*/ 121 w 307"/>
                  <a:gd name="T17" fmla="*/ 102 h 224"/>
                  <a:gd name="T18" fmla="*/ 89 w 307"/>
                  <a:gd name="T19" fmla="*/ 126 h 224"/>
                  <a:gd name="T20" fmla="*/ 71 w 307"/>
                  <a:gd name="T21" fmla="*/ 141 h 224"/>
                  <a:gd name="T22" fmla="*/ 53 w 307"/>
                  <a:gd name="T23" fmla="*/ 159 h 224"/>
                  <a:gd name="T24" fmla="*/ 41 w 307"/>
                  <a:gd name="T25" fmla="*/ 173 h 224"/>
                  <a:gd name="T26" fmla="*/ 34 w 307"/>
                  <a:gd name="T27" fmla="*/ 188 h 224"/>
                  <a:gd name="T28" fmla="*/ 32 w 307"/>
                  <a:gd name="T29" fmla="*/ 203 h 224"/>
                  <a:gd name="T30" fmla="*/ 16 w 307"/>
                  <a:gd name="T31" fmla="*/ 204 h 224"/>
                  <a:gd name="T32" fmla="*/ 10 w 307"/>
                  <a:gd name="T33" fmla="*/ 216 h 224"/>
                  <a:gd name="T34" fmla="*/ 44 w 307"/>
                  <a:gd name="T35" fmla="*/ 218 h 224"/>
                  <a:gd name="T36" fmla="*/ 73 w 307"/>
                  <a:gd name="T37" fmla="*/ 216 h 224"/>
                  <a:gd name="T38" fmla="*/ 115 w 307"/>
                  <a:gd name="T39" fmla="*/ 207 h 224"/>
                  <a:gd name="T40" fmla="*/ 109 w 307"/>
                  <a:gd name="T41" fmla="*/ 206 h 224"/>
                  <a:gd name="T42" fmla="*/ 140 w 307"/>
                  <a:gd name="T43" fmla="*/ 198 h 224"/>
                  <a:gd name="T44" fmla="*/ 169 w 307"/>
                  <a:gd name="T45" fmla="*/ 188 h 224"/>
                  <a:gd name="T46" fmla="*/ 184 w 307"/>
                  <a:gd name="T47" fmla="*/ 182 h 224"/>
                  <a:gd name="T48" fmla="*/ 206 w 307"/>
                  <a:gd name="T49" fmla="*/ 170 h 224"/>
                  <a:gd name="T50" fmla="*/ 217 w 307"/>
                  <a:gd name="T51" fmla="*/ 162 h 224"/>
                  <a:gd name="T52" fmla="*/ 229 w 307"/>
                  <a:gd name="T53" fmla="*/ 156 h 224"/>
                  <a:gd name="T54" fmla="*/ 253 w 307"/>
                  <a:gd name="T55" fmla="*/ 129 h 224"/>
                  <a:gd name="T56" fmla="*/ 266 w 307"/>
                  <a:gd name="T57" fmla="*/ 116 h 224"/>
                  <a:gd name="T58" fmla="*/ 280 w 307"/>
                  <a:gd name="T59" fmla="*/ 95 h 224"/>
                  <a:gd name="T60" fmla="*/ 283 w 307"/>
                  <a:gd name="T61" fmla="*/ 86 h 224"/>
                  <a:gd name="T62" fmla="*/ 298 w 307"/>
                  <a:gd name="T63" fmla="*/ 63 h 224"/>
                  <a:gd name="T64" fmla="*/ 307 w 307"/>
                  <a:gd name="T65" fmla="*/ 20 h 224"/>
                  <a:gd name="T66" fmla="*/ 304 w 307"/>
                  <a:gd name="T67" fmla="*/ 0 h 22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7"/>
                  <a:gd name="T103" fmla="*/ 0 h 224"/>
                  <a:gd name="T104" fmla="*/ 307 w 307"/>
                  <a:gd name="T105" fmla="*/ 224 h 22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7" h="224">
                    <a:moveTo>
                      <a:pt x="304" y="0"/>
                    </a:moveTo>
                    <a:cubicBezTo>
                      <a:pt x="283" y="3"/>
                      <a:pt x="273" y="19"/>
                      <a:pt x="250" y="21"/>
                    </a:cubicBezTo>
                    <a:cubicBezTo>
                      <a:pt x="246" y="22"/>
                      <a:pt x="242" y="22"/>
                      <a:pt x="239" y="24"/>
                    </a:cubicBezTo>
                    <a:cubicBezTo>
                      <a:pt x="228" y="30"/>
                      <a:pt x="222" y="40"/>
                      <a:pt x="209" y="42"/>
                    </a:cubicBezTo>
                    <a:cubicBezTo>
                      <a:pt x="204" y="48"/>
                      <a:pt x="200" y="46"/>
                      <a:pt x="197" y="53"/>
                    </a:cubicBezTo>
                    <a:lnTo>
                      <a:pt x="167" y="72"/>
                    </a:lnTo>
                    <a:cubicBezTo>
                      <a:pt x="167" y="72"/>
                      <a:pt x="151" y="80"/>
                      <a:pt x="151" y="80"/>
                    </a:cubicBezTo>
                    <a:cubicBezTo>
                      <a:pt x="149" y="81"/>
                      <a:pt x="145" y="83"/>
                      <a:pt x="145" y="83"/>
                    </a:cubicBezTo>
                    <a:cubicBezTo>
                      <a:pt x="139" y="91"/>
                      <a:pt x="130" y="96"/>
                      <a:pt x="121" y="102"/>
                    </a:cubicBezTo>
                    <a:cubicBezTo>
                      <a:pt x="116" y="115"/>
                      <a:pt x="103" y="124"/>
                      <a:pt x="89" y="126"/>
                    </a:cubicBezTo>
                    <a:cubicBezTo>
                      <a:pt x="87" y="135"/>
                      <a:pt x="77" y="135"/>
                      <a:pt x="71" y="141"/>
                    </a:cubicBezTo>
                    <a:cubicBezTo>
                      <a:pt x="65" y="147"/>
                      <a:pt x="61" y="154"/>
                      <a:pt x="53" y="159"/>
                    </a:cubicBezTo>
                    <a:cubicBezTo>
                      <a:pt x="52" y="163"/>
                      <a:pt x="45" y="171"/>
                      <a:pt x="41" y="173"/>
                    </a:cubicBezTo>
                    <a:cubicBezTo>
                      <a:pt x="40" y="181"/>
                      <a:pt x="35" y="181"/>
                      <a:pt x="34" y="188"/>
                    </a:cubicBezTo>
                    <a:cubicBezTo>
                      <a:pt x="33" y="193"/>
                      <a:pt x="36" y="200"/>
                      <a:pt x="32" y="203"/>
                    </a:cubicBezTo>
                    <a:cubicBezTo>
                      <a:pt x="28" y="207"/>
                      <a:pt x="21" y="204"/>
                      <a:pt x="16" y="204"/>
                    </a:cubicBezTo>
                    <a:cubicBezTo>
                      <a:pt x="13" y="211"/>
                      <a:pt x="0" y="214"/>
                      <a:pt x="10" y="216"/>
                    </a:cubicBezTo>
                    <a:cubicBezTo>
                      <a:pt x="27" y="215"/>
                      <a:pt x="28" y="216"/>
                      <a:pt x="44" y="218"/>
                    </a:cubicBezTo>
                    <a:cubicBezTo>
                      <a:pt x="52" y="224"/>
                      <a:pt x="62" y="218"/>
                      <a:pt x="73" y="216"/>
                    </a:cubicBezTo>
                    <a:cubicBezTo>
                      <a:pt x="83" y="214"/>
                      <a:pt x="109" y="209"/>
                      <a:pt x="115" y="207"/>
                    </a:cubicBezTo>
                    <a:cubicBezTo>
                      <a:pt x="121" y="205"/>
                      <a:pt x="105" y="207"/>
                      <a:pt x="109" y="206"/>
                    </a:cubicBezTo>
                    <a:cubicBezTo>
                      <a:pt x="115" y="196"/>
                      <a:pt x="130" y="199"/>
                      <a:pt x="140" y="198"/>
                    </a:cubicBezTo>
                    <a:cubicBezTo>
                      <a:pt x="150" y="196"/>
                      <a:pt x="159" y="190"/>
                      <a:pt x="169" y="188"/>
                    </a:cubicBezTo>
                    <a:cubicBezTo>
                      <a:pt x="174" y="185"/>
                      <a:pt x="178" y="183"/>
                      <a:pt x="184" y="182"/>
                    </a:cubicBezTo>
                    <a:cubicBezTo>
                      <a:pt x="189" y="179"/>
                      <a:pt x="203" y="175"/>
                      <a:pt x="206" y="170"/>
                    </a:cubicBezTo>
                    <a:cubicBezTo>
                      <a:pt x="212" y="153"/>
                      <a:pt x="195" y="168"/>
                      <a:pt x="217" y="162"/>
                    </a:cubicBezTo>
                    <a:cubicBezTo>
                      <a:pt x="221" y="161"/>
                      <a:pt x="229" y="156"/>
                      <a:pt x="229" y="156"/>
                    </a:cubicBezTo>
                    <a:cubicBezTo>
                      <a:pt x="237" y="145"/>
                      <a:pt x="243" y="139"/>
                      <a:pt x="253" y="129"/>
                    </a:cubicBezTo>
                    <a:cubicBezTo>
                      <a:pt x="257" y="125"/>
                      <a:pt x="266" y="116"/>
                      <a:pt x="266" y="116"/>
                    </a:cubicBezTo>
                    <a:cubicBezTo>
                      <a:pt x="268" y="109"/>
                      <a:pt x="277" y="101"/>
                      <a:pt x="280" y="95"/>
                    </a:cubicBezTo>
                    <a:cubicBezTo>
                      <a:pt x="281" y="85"/>
                      <a:pt x="273" y="88"/>
                      <a:pt x="283" y="86"/>
                    </a:cubicBezTo>
                    <a:cubicBezTo>
                      <a:pt x="288" y="78"/>
                      <a:pt x="294" y="72"/>
                      <a:pt x="298" y="63"/>
                    </a:cubicBezTo>
                    <a:cubicBezTo>
                      <a:pt x="300" y="49"/>
                      <a:pt x="298" y="32"/>
                      <a:pt x="307" y="20"/>
                    </a:cubicBezTo>
                    <a:cubicBezTo>
                      <a:pt x="305" y="2"/>
                      <a:pt x="307" y="8"/>
                      <a:pt x="304" y="0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3149" name="Text Box 34"/>
            <p:cNvSpPr txBox="1">
              <a:spLocks noChangeArrowheads="1"/>
            </p:cNvSpPr>
            <p:nvPr/>
          </p:nvSpPr>
          <p:spPr bwMode="auto">
            <a:xfrm>
              <a:off x="672" y="3024"/>
              <a:ext cx="12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P11. Podsistem kvaliteta</a:t>
              </a:r>
            </a:p>
          </p:txBody>
        </p:sp>
      </p:grpSp>
      <p:grpSp>
        <p:nvGrpSpPr>
          <p:cNvPr id="14" name="Group 35"/>
          <p:cNvGrpSpPr>
            <a:grpSpLocks/>
          </p:cNvGrpSpPr>
          <p:nvPr/>
        </p:nvGrpSpPr>
        <p:grpSpPr bwMode="auto">
          <a:xfrm>
            <a:off x="2286000" y="1447800"/>
            <a:ext cx="3962400" cy="3124200"/>
            <a:chOff x="1776" y="1680"/>
            <a:chExt cx="2496" cy="1968"/>
          </a:xfrm>
        </p:grpSpPr>
        <p:sp>
          <p:nvSpPr>
            <p:cNvPr id="3146" name="Oval 36"/>
            <p:cNvSpPr>
              <a:spLocks noChangeArrowheads="1"/>
            </p:cNvSpPr>
            <p:nvPr/>
          </p:nvSpPr>
          <p:spPr bwMode="auto">
            <a:xfrm>
              <a:off x="2016" y="1920"/>
              <a:ext cx="1968" cy="1536"/>
            </a:xfrm>
            <a:prstGeom prst="ellips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600" b="1"/>
            </a:p>
          </p:txBody>
        </p:sp>
        <p:sp>
          <p:nvSpPr>
            <p:cNvPr id="3147" name="Oval 37"/>
            <p:cNvSpPr>
              <a:spLocks noChangeArrowheads="1"/>
            </p:cNvSpPr>
            <p:nvPr/>
          </p:nvSpPr>
          <p:spPr bwMode="auto">
            <a:xfrm>
              <a:off x="1776" y="1680"/>
              <a:ext cx="2496" cy="1968"/>
            </a:xfrm>
            <a:prstGeom prst="ellipse">
              <a:avLst/>
            </a:prstGeom>
            <a:noFill/>
            <a:ln w="25400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600" b="1"/>
            </a:p>
          </p:txBody>
        </p:sp>
      </p:grpSp>
      <p:grpSp>
        <p:nvGrpSpPr>
          <p:cNvPr id="15" name="Group 38"/>
          <p:cNvGrpSpPr>
            <a:grpSpLocks/>
          </p:cNvGrpSpPr>
          <p:nvPr/>
        </p:nvGrpSpPr>
        <p:grpSpPr bwMode="auto">
          <a:xfrm>
            <a:off x="533400" y="1447800"/>
            <a:ext cx="4038600" cy="2181225"/>
            <a:chOff x="672" y="1680"/>
            <a:chExt cx="2544" cy="1374"/>
          </a:xfrm>
        </p:grpSpPr>
        <p:grpSp>
          <p:nvGrpSpPr>
            <p:cNvPr id="16" name="Group 39"/>
            <p:cNvGrpSpPr>
              <a:grpSpLocks/>
            </p:cNvGrpSpPr>
            <p:nvPr/>
          </p:nvGrpSpPr>
          <p:grpSpPr bwMode="auto">
            <a:xfrm>
              <a:off x="672" y="1680"/>
              <a:ext cx="2544" cy="1374"/>
              <a:chOff x="672" y="1680"/>
              <a:chExt cx="2544" cy="1374"/>
            </a:xfrm>
          </p:grpSpPr>
          <p:sp>
            <p:nvSpPr>
              <p:cNvPr id="3144" name="Text Box 40"/>
              <p:cNvSpPr txBox="1">
                <a:spLocks noChangeArrowheads="1"/>
              </p:cNvSpPr>
              <p:nvPr/>
            </p:nvSpPr>
            <p:spPr bwMode="auto">
              <a:xfrm>
                <a:off x="672" y="2880"/>
                <a:ext cx="159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P10. Podsistem marketinga</a:t>
                </a:r>
              </a:p>
            </p:txBody>
          </p:sp>
          <p:sp>
            <p:nvSpPr>
              <p:cNvPr id="3145" name="Oval 41"/>
              <p:cNvSpPr>
                <a:spLocks noChangeArrowheads="1"/>
              </p:cNvSpPr>
              <p:nvPr/>
            </p:nvSpPr>
            <p:spPr bwMode="auto">
              <a:xfrm>
                <a:off x="2640" y="1680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10</a:t>
                </a:r>
              </a:p>
            </p:txBody>
          </p:sp>
        </p:grpSp>
        <p:sp>
          <p:nvSpPr>
            <p:cNvPr id="3143" name="Freeform 42" descr="Wide upward diagonal"/>
            <p:cNvSpPr>
              <a:spLocks/>
            </p:cNvSpPr>
            <p:nvPr/>
          </p:nvSpPr>
          <p:spPr bwMode="auto">
            <a:xfrm>
              <a:off x="2751" y="2018"/>
              <a:ext cx="422" cy="99"/>
            </a:xfrm>
            <a:custGeom>
              <a:avLst/>
              <a:gdLst>
                <a:gd name="T0" fmla="*/ 0 w 422"/>
                <a:gd name="T1" fmla="*/ 48 h 99"/>
                <a:gd name="T2" fmla="*/ 26 w 422"/>
                <a:gd name="T3" fmla="*/ 39 h 99"/>
                <a:gd name="T4" fmla="*/ 62 w 422"/>
                <a:gd name="T5" fmla="*/ 30 h 99"/>
                <a:gd name="T6" fmla="*/ 135 w 422"/>
                <a:gd name="T7" fmla="*/ 18 h 99"/>
                <a:gd name="T8" fmla="*/ 315 w 422"/>
                <a:gd name="T9" fmla="*/ 0 h 99"/>
                <a:gd name="T10" fmla="*/ 339 w 422"/>
                <a:gd name="T11" fmla="*/ 1 h 99"/>
                <a:gd name="T12" fmla="*/ 375 w 422"/>
                <a:gd name="T13" fmla="*/ 4 h 99"/>
                <a:gd name="T14" fmla="*/ 405 w 422"/>
                <a:gd name="T15" fmla="*/ 9 h 99"/>
                <a:gd name="T16" fmla="*/ 401 w 422"/>
                <a:gd name="T17" fmla="*/ 19 h 99"/>
                <a:gd name="T18" fmla="*/ 377 w 422"/>
                <a:gd name="T19" fmla="*/ 39 h 99"/>
                <a:gd name="T20" fmla="*/ 348 w 422"/>
                <a:gd name="T21" fmla="*/ 57 h 99"/>
                <a:gd name="T22" fmla="*/ 303 w 422"/>
                <a:gd name="T23" fmla="*/ 78 h 99"/>
                <a:gd name="T24" fmla="*/ 284 w 422"/>
                <a:gd name="T25" fmla="*/ 84 h 99"/>
                <a:gd name="T26" fmla="*/ 263 w 422"/>
                <a:gd name="T27" fmla="*/ 91 h 99"/>
                <a:gd name="T28" fmla="*/ 233 w 422"/>
                <a:gd name="T29" fmla="*/ 94 h 99"/>
                <a:gd name="T30" fmla="*/ 194 w 422"/>
                <a:gd name="T31" fmla="*/ 96 h 99"/>
                <a:gd name="T32" fmla="*/ 135 w 422"/>
                <a:gd name="T33" fmla="*/ 97 h 99"/>
                <a:gd name="T34" fmla="*/ 71 w 422"/>
                <a:gd name="T35" fmla="*/ 84 h 99"/>
                <a:gd name="T36" fmla="*/ 45 w 422"/>
                <a:gd name="T37" fmla="*/ 72 h 99"/>
                <a:gd name="T38" fmla="*/ 6 w 422"/>
                <a:gd name="T39" fmla="*/ 58 h 99"/>
                <a:gd name="T40" fmla="*/ 0 w 422"/>
                <a:gd name="T41" fmla="*/ 48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2"/>
                <a:gd name="T64" fmla="*/ 0 h 99"/>
                <a:gd name="T65" fmla="*/ 422 w 422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2" h="99">
                  <a:moveTo>
                    <a:pt x="0" y="48"/>
                  </a:moveTo>
                  <a:cubicBezTo>
                    <a:pt x="10" y="44"/>
                    <a:pt x="15" y="40"/>
                    <a:pt x="26" y="39"/>
                  </a:cubicBezTo>
                  <a:cubicBezTo>
                    <a:pt x="38" y="36"/>
                    <a:pt x="50" y="32"/>
                    <a:pt x="62" y="30"/>
                  </a:cubicBezTo>
                  <a:cubicBezTo>
                    <a:pt x="81" y="20"/>
                    <a:pt x="114" y="22"/>
                    <a:pt x="135" y="18"/>
                  </a:cubicBezTo>
                  <a:cubicBezTo>
                    <a:pt x="195" y="7"/>
                    <a:pt x="254" y="2"/>
                    <a:pt x="315" y="0"/>
                  </a:cubicBezTo>
                  <a:cubicBezTo>
                    <a:pt x="323" y="0"/>
                    <a:pt x="331" y="0"/>
                    <a:pt x="339" y="1"/>
                  </a:cubicBezTo>
                  <a:cubicBezTo>
                    <a:pt x="351" y="2"/>
                    <a:pt x="375" y="4"/>
                    <a:pt x="375" y="4"/>
                  </a:cubicBezTo>
                  <a:cubicBezTo>
                    <a:pt x="384" y="6"/>
                    <a:pt x="422" y="0"/>
                    <a:pt x="405" y="9"/>
                  </a:cubicBezTo>
                  <a:cubicBezTo>
                    <a:pt x="397" y="14"/>
                    <a:pt x="402" y="18"/>
                    <a:pt x="401" y="19"/>
                  </a:cubicBezTo>
                  <a:cubicBezTo>
                    <a:pt x="392" y="26"/>
                    <a:pt x="388" y="37"/>
                    <a:pt x="377" y="39"/>
                  </a:cubicBezTo>
                  <a:cubicBezTo>
                    <a:pt x="374" y="42"/>
                    <a:pt x="352" y="56"/>
                    <a:pt x="348" y="57"/>
                  </a:cubicBezTo>
                  <a:cubicBezTo>
                    <a:pt x="338" y="62"/>
                    <a:pt x="314" y="76"/>
                    <a:pt x="303" y="78"/>
                  </a:cubicBezTo>
                  <a:cubicBezTo>
                    <a:pt x="296" y="82"/>
                    <a:pt x="292" y="83"/>
                    <a:pt x="284" y="84"/>
                  </a:cubicBezTo>
                  <a:cubicBezTo>
                    <a:pt x="279" y="87"/>
                    <a:pt x="269" y="90"/>
                    <a:pt x="263" y="91"/>
                  </a:cubicBezTo>
                  <a:cubicBezTo>
                    <a:pt x="257" y="94"/>
                    <a:pt x="240" y="93"/>
                    <a:pt x="233" y="94"/>
                  </a:cubicBezTo>
                  <a:cubicBezTo>
                    <a:pt x="215" y="97"/>
                    <a:pt x="211" y="95"/>
                    <a:pt x="194" y="96"/>
                  </a:cubicBezTo>
                  <a:cubicBezTo>
                    <a:pt x="169" y="95"/>
                    <a:pt x="157" y="99"/>
                    <a:pt x="135" y="97"/>
                  </a:cubicBezTo>
                  <a:cubicBezTo>
                    <a:pt x="111" y="96"/>
                    <a:pt x="92" y="87"/>
                    <a:pt x="71" y="84"/>
                  </a:cubicBezTo>
                  <a:cubicBezTo>
                    <a:pt x="62" y="80"/>
                    <a:pt x="54" y="74"/>
                    <a:pt x="45" y="72"/>
                  </a:cubicBezTo>
                  <a:cubicBezTo>
                    <a:pt x="32" y="66"/>
                    <a:pt x="20" y="61"/>
                    <a:pt x="6" y="58"/>
                  </a:cubicBezTo>
                  <a:cubicBezTo>
                    <a:pt x="1" y="53"/>
                    <a:pt x="3" y="56"/>
                    <a:pt x="0" y="48"/>
                  </a:cubicBez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17" name="Group 43"/>
          <p:cNvGrpSpPr>
            <a:grpSpLocks/>
          </p:cNvGrpSpPr>
          <p:nvPr/>
        </p:nvGrpSpPr>
        <p:grpSpPr bwMode="auto">
          <a:xfrm>
            <a:off x="533400" y="1676400"/>
            <a:ext cx="5029200" cy="1722438"/>
            <a:chOff x="672" y="1824"/>
            <a:chExt cx="3168" cy="1085"/>
          </a:xfrm>
        </p:grpSpPr>
        <p:grpSp>
          <p:nvGrpSpPr>
            <p:cNvPr id="18" name="Group 44"/>
            <p:cNvGrpSpPr>
              <a:grpSpLocks/>
            </p:cNvGrpSpPr>
            <p:nvPr/>
          </p:nvGrpSpPr>
          <p:grpSpPr bwMode="auto">
            <a:xfrm>
              <a:off x="672" y="1824"/>
              <a:ext cx="3168" cy="1085"/>
              <a:chOff x="672" y="1824"/>
              <a:chExt cx="3168" cy="1085"/>
            </a:xfrm>
          </p:grpSpPr>
          <p:sp>
            <p:nvSpPr>
              <p:cNvPr id="3140" name="Text Box 45"/>
              <p:cNvSpPr txBox="1">
                <a:spLocks noChangeArrowheads="1"/>
              </p:cNvSpPr>
              <p:nvPr/>
            </p:nvSpPr>
            <p:spPr bwMode="auto">
              <a:xfrm>
                <a:off x="672" y="2736"/>
                <a:ext cx="1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P9. Podsistem razvoja</a:t>
                </a:r>
              </a:p>
            </p:txBody>
          </p:sp>
          <p:sp>
            <p:nvSpPr>
              <p:cNvPr id="3141" name="Oval 46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9</a:t>
                </a:r>
              </a:p>
            </p:txBody>
          </p:sp>
        </p:grpSp>
        <p:sp>
          <p:nvSpPr>
            <p:cNvPr id="3139" name="Freeform 47" descr="Wide upward diagonal"/>
            <p:cNvSpPr>
              <a:spLocks/>
            </p:cNvSpPr>
            <p:nvPr/>
          </p:nvSpPr>
          <p:spPr bwMode="auto">
            <a:xfrm>
              <a:off x="3264" y="2042"/>
              <a:ext cx="390" cy="213"/>
            </a:xfrm>
            <a:custGeom>
              <a:avLst/>
              <a:gdLst>
                <a:gd name="T0" fmla="*/ 0 w 390"/>
                <a:gd name="T1" fmla="*/ 0 h 213"/>
                <a:gd name="T2" fmla="*/ 17 w 390"/>
                <a:gd name="T3" fmla="*/ 4 h 213"/>
                <a:gd name="T4" fmla="*/ 35 w 390"/>
                <a:gd name="T5" fmla="*/ 10 h 213"/>
                <a:gd name="T6" fmla="*/ 56 w 390"/>
                <a:gd name="T7" fmla="*/ 16 h 213"/>
                <a:gd name="T8" fmla="*/ 74 w 390"/>
                <a:gd name="T9" fmla="*/ 22 h 213"/>
                <a:gd name="T10" fmla="*/ 101 w 390"/>
                <a:gd name="T11" fmla="*/ 34 h 213"/>
                <a:gd name="T12" fmla="*/ 125 w 390"/>
                <a:gd name="T13" fmla="*/ 43 h 213"/>
                <a:gd name="T14" fmla="*/ 161 w 390"/>
                <a:gd name="T15" fmla="*/ 58 h 213"/>
                <a:gd name="T16" fmla="*/ 191 w 390"/>
                <a:gd name="T17" fmla="*/ 73 h 213"/>
                <a:gd name="T18" fmla="*/ 218 w 390"/>
                <a:gd name="T19" fmla="*/ 85 h 213"/>
                <a:gd name="T20" fmla="*/ 242 w 390"/>
                <a:gd name="T21" fmla="*/ 97 h 213"/>
                <a:gd name="T22" fmla="*/ 284 w 390"/>
                <a:gd name="T23" fmla="*/ 124 h 213"/>
                <a:gd name="T24" fmla="*/ 302 w 390"/>
                <a:gd name="T25" fmla="*/ 133 h 213"/>
                <a:gd name="T26" fmla="*/ 326 w 390"/>
                <a:gd name="T27" fmla="*/ 150 h 213"/>
                <a:gd name="T28" fmla="*/ 339 w 390"/>
                <a:gd name="T29" fmla="*/ 160 h 213"/>
                <a:gd name="T30" fmla="*/ 356 w 390"/>
                <a:gd name="T31" fmla="*/ 175 h 213"/>
                <a:gd name="T32" fmla="*/ 383 w 390"/>
                <a:gd name="T33" fmla="*/ 196 h 213"/>
                <a:gd name="T34" fmla="*/ 344 w 390"/>
                <a:gd name="T35" fmla="*/ 211 h 213"/>
                <a:gd name="T36" fmla="*/ 303 w 390"/>
                <a:gd name="T37" fmla="*/ 213 h 213"/>
                <a:gd name="T38" fmla="*/ 209 w 390"/>
                <a:gd name="T39" fmla="*/ 201 h 213"/>
                <a:gd name="T40" fmla="*/ 186 w 390"/>
                <a:gd name="T41" fmla="*/ 195 h 213"/>
                <a:gd name="T42" fmla="*/ 159 w 390"/>
                <a:gd name="T43" fmla="*/ 189 h 213"/>
                <a:gd name="T44" fmla="*/ 126 w 390"/>
                <a:gd name="T45" fmla="*/ 174 h 213"/>
                <a:gd name="T46" fmla="*/ 75 w 390"/>
                <a:gd name="T47" fmla="*/ 141 h 213"/>
                <a:gd name="T48" fmla="*/ 54 w 390"/>
                <a:gd name="T49" fmla="*/ 120 h 213"/>
                <a:gd name="T50" fmla="*/ 42 w 390"/>
                <a:gd name="T51" fmla="*/ 108 h 213"/>
                <a:gd name="T52" fmla="*/ 15 w 390"/>
                <a:gd name="T53" fmla="*/ 61 h 213"/>
                <a:gd name="T54" fmla="*/ 6 w 390"/>
                <a:gd name="T55" fmla="*/ 30 h 213"/>
                <a:gd name="T56" fmla="*/ 0 w 390"/>
                <a:gd name="T57" fmla="*/ 0 h 2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0"/>
                <a:gd name="T88" fmla="*/ 0 h 213"/>
                <a:gd name="T89" fmla="*/ 390 w 390"/>
                <a:gd name="T90" fmla="*/ 213 h 2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0" h="213">
                  <a:moveTo>
                    <a:pt x="0" y="0"/>
                  </a:moveTo>
                  <a:cubicBezTo>
                    <a:pt x="6" y="1"/>
                    <a:pt x="11" y="3"/>
                    <a:pt x="17" y="4"/>
                  </a:cubicBezTo>
                  <a:cubicBezTo>
                    <a:pt x="23" y="7"/>
                    <a:pt x="29" y="9"/>
                    <a:pt x="35" y="10"/>
                  </a:cubicBezTo>
                  <a:cubicBezTo>
                    <a:pt x="41" y="13"/>
                    <a:pt x="49" y="15"/>
                    <a:pt x="56" y="16"/>
                  </a:cubicBezTo>
                  <a:cubicBezTo>
                    <a:pt x="62" y="20"/>
                    <a:pt x="67" y="21"/>
                    <a:pt x="74" y="22"/>
                  </a:cubicBezTo>
                  <a:cubicBezTo>
                    <a:pt x="82" y="26"/>
                    <a:pt x="93" y="32"/>
                    <a:pt x="101" y="34"/>
                  </a:cubicBezTo>
                  <a:cubicBezTo>
                    <a:pt x="109" y="38"/>
                    <a:pt x="117" y="42"/>
                    <a:pt x="125" y="43"/>
                  </a:cubicBezTo>
                  <a:cubicBezTo>
                    <a:pt x="135" y="51"/>
                    <a:pt x="148" y="56"/>
                    <a:pt x="161" y="58"/>
                  </a:cubicBezTo>
                  <a:cubicBezTo>
                    <a:pt x="170" y="63"/>
                    <a:pt x="181" y="71"/>
                    <a:pt x="191" y="73"/>
                  </a:cubicBezTo>
                  <a:cubicBezTo>
                    <a:pt x="199" y="79"/>
                    <a:pt x="209" y="83"/>
                    <a:pt x="218" y="85"/>
                  </a:cubicBezTo>
                  <a:cubicBezTo>
                    <a:pt x="225" y="90"/>
                    <a:pt x="234" y="95"/>
                    <a:pt x="242" y="97"/>
                  </a:cubicBezTo>
                  <a:cubicBezTo>
                    <a:pt x="255" y="103"/>
                    <a:pt x="274" y="122"/>
                    <a:pt x="284" y="124"/>
                  </a:cubicBezTo>
                  <a:cubicBezTo>
                    <a:pt x="290" y="129"/>
                    <a:pt x="294" y="131"/>
                    <a:pt x="302" y="133"/>
                  </a:cubicBezTo>
                  <a:cubicBezTo>
                    <a:pt x="309" y="141"/>
                    <a:pt x="317" y="144"/>
                    <a:pt x="326" y="150"/>
                  </a:cubicBezTo>
                  <a:cubicBezTo>
                    <a:pt x="331" y="153"/>
                    <a:pt x="339" y="160"/>
                    <a:pt x="339" y="160"/>
                  </a:cubicBezTo>
                  <a:cubicBezTo>
                    <a:pt x="343" y="166"/>
                    <a:pt x="350" y="171"/>
                    <a:pt x="356" y="175"/>
                  </a:cubicBezTo>
                  <a:cubicBezTo>
                    <a:pt x="363" y="183"/>
                    <a:pt x="374" y="191"/>
                    <a:pt x="383" y="196"/>
                  </a:cubicBezTo>
                  <a:cubicBezTo>
                    <a:pt x="390" y="208"/>
                    <a:pt x="358" y="211"/>
                    <a:pt x="344" y="211"/>
                  </a:cubicBezTo>
                  <a:cubicBezTo>
                    <a:pt x="323" y="212"/>
                    <a:pt x="318" y="210"/>
                    <a:pt x="303" y="213"/>
                  </a:cubicBezTo>
                  <a:cubicBezTo>
                    <a:pt x="246" y="212"/>
                    <a:pt x="244" y="206"/>
                    <a:pt x="209" y="201"/>
                  </a:cubicBezTo>
                  <a:cubicBezTo>
                    <a:pt x="201" y="198"/>
                    <a:pt x="194" y="196"/>
                    <a:pt x="186" y="195"/>
                  </a:cubicBezTo>
                  <a:cubicBezTo>
                    <a:pt x="177" y="192"/>
                    <a:pt x="168" y="191"/>
                    <a:pt x="159" y="189"/>
                  </a:cubicBezTo>
                  <a:cubicBezTo>
                    <a:pt x="150" y="184"/>
                    <a:pt x="136" y="176"/>
                    <a:pt x="126" y="174"/>
                  </a:cubicBezTo>
                  <a:cubicBezTo>
                    <a:pt x="108" y="165"/>
                    <a:pt x="92" y="151"/>
                    <a:pt x="75" y="141"/>
                  </a:cubicBezTo>
                  <a:cubicBezTo>
                    <a:pt x="69" y="133"/>
                    <a:pt x="62" y="125"/>
                    <a:pt x="54" y="120"/>
                  </a:cubicBezTo>
                  <a:cubicBezTo>
                    <a:pt x="50" y="115"/>
                    <a:pt x="46" y="113"/>
                    <a:pt x="42" y="108"/>
                  </a:cubicBezTo>
                  <a:cubicBezTo>
                    <a:pt x="40" y="97"/>
                    <a:pt x="21" y="74"/>
                    <a:pt x="15" y="61"/>
                  </a:cubicBezTo>
                  <a:cubicBezTo>
                    <a:pt x="13" y="51"/>
                    <a:pt x="11" y="39"/>
                    <a:pt x="6" y="30"/>
                  </a:cubicBezTo>
                  <a:cubicBezTo>
                    <a:pt x="5" y="24"/>
                    <a:pt x="4" y="2"/>
                    <a:pt x="0" y="0"/>
                  </a:cubicBez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19" name="Group 48"/>
          <p:cNvGrpSpPr>
            <a:grpSpLocks/>
          </p:cNvGrpSpPr>
          <p:nvPr/>
        </p:nvGrpSpPr>
        <p:grpSpPr bwMode="auto">
          <a:xfrm>
            <a:off x="533400" y="2209800"/>
            <a:ext cx="5570538" cy="962025"/>
            <a:chOff x="672" y="2160"/>
            <a:chExt cx="3509" cy="606"/>
          </a:xfrm>
        </p:grpSpPr>
        <p:grpSp>
          <p:nvGrpSpPr>
            <p:cNvPr id="20" name="Group 49"/>
            <p:cNvGrpSpPr>
              <a:grpSpLocks/>
            </p:cNvGrpSpPr>
            <p:nvPr/>
          </p:nvGrpSpPr>
          <p:grpSpPr bwMode="auto">
            <a:xfrm>
              <a:off x="672" y="2160"/>
              <a:ext cx="3509" cy="606"/>
              <a:chOff x="672" y="2160"/>
              <a:chExt cx="3509" cy="606"/>
            </a:xfrm>
          </p:grpSpPr>
          <p:sp>
            <p:nvSpPr>
              <p:cNvPr id="3136" name="Text Box 50"/>
              <p:cNvSpPr txBox="1">
                <a:spLocks noChangeArrowheads="1"/>
              </p:cNvSpPr>
              <p:nvPr/>
            </p:nvSpPr>
            <p:spPr bwMode="auto">
              <a:xfrm>
                <a:off x="672" y="2592"/>
                <a:ext cx="159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P8. Informacioni podsistem</a:t>
                </a:r>
              </a:p>
            </p:txBody>
          </p:sp>
          <p:sp>
            <p:nvSpPr>
              <p:cNvPr id="3137" name="Oval 51"/>
              <p:cNvSpPr>
                <a:spLocks noChangeArrowheads="1"/>
              </p:cNvSpPr>
              <p:nvPr/>
            </p:nvSpPr>
            <p:spPr bwMode="auto">
              <a:xfrm>
                <a:off x="3605" y="2160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8</a:t>
                </a:r>
              </a:p>
            </p:txBody>
          </p:sp>
        </p:grpSp>
        <p:sp>
          <p:nvSpPr>
            <p:cNvPr id="3135" name="Freeform 52" descr="Wide upward diagonal"/>
            <p:cNvSpPr>
              <a:spLocks/>
            </p:cNvSpPr>
            <p:nvPr/>
          </p:nvSpPr>
          <p:spPr bwMode="auto">
            <a:xfrm>
              <a:off x="3599" y="2252"/>
              <a:ext cx="223" cy="318"/>
            </a:xfrm>
            <a:custGeom>
              <a:avLst/>
              <a:gdLst>
                <a:gd name="T0" fmla="*/ 60 w 223"/>
                <a:gd name="T1" fmla="*/ 0 h 318"/>
                <a:gd name="T2" fmla="*/ 36 w 223"/>
                <a:gd name="T3" fmla="*/ 4 h 318"/>
                <a:gd name="T4" fmla="*/ 12 w 223"/>
                <a:gd name="T5" fmla="*/ 57 h 318"/>
                <a:gd name="T6" fmla="*/ 7 w 223"/>
                <a:gd name="T7" fmla="*/ 76 h 318"/>
                <a:gd name="T8" fmla="*/ 0 w 223"/>
                <a:gd name="T9" fmla="*/ 123 h 318"/>
                <a:gd name="T10" fmla="*/ 6 w 223"/>
                <a:gd name="T11" fmla="*/ 157 h 318"/>
                <a:gd name="T12" fmla="*/ 18 w 223"/>
                <a:gd name="T13" fmla="*/ 186 h 318"/>
                <a:gd name="T14" fmla="*/ 30 w 223"/>
                <a:gd name="T15" fmla="*/ 217 h 318"/>
                <a:gd name="T16" fmla="*/ 45 w 223"/>
                <a:gd name="T17" fmla="*/ 238 h 318"/>
                <a:gd name="T18" fmla="*/ 69 w 223"/>
                <a:gd name="T19" fmla="*/ 262 h 318"/>
                <a:gd name="T20" fmla="*/ 88 w 223"/>
                <a:gd name="T21" fmla="*/ 283 h 318"/>
                <a:gd name="T22" fmla="*/ 120 w 223"/>
                <a:gd name="T23" fmla="*/ 298 h 318"/>
                <a:gd name="T24" fmla="*/ 135 w 223"/>
                <a:gd name="T25" fmla="*/ 309 h 318"/>
                <a:gd name="T26" fmla="*/ 148 w 223"/>
                <a:gd name="T27" fmla="*/ 316 h 318"/>
                <a:gd name="T28" fmla="*/ 163 w 223"/>
                <a:gd name="T29" fmla="*/ 318 h 318"/>
                <a:gd name="T30" fmla="*/ 214 w 223"/>
                <a:gd name="T31" fmla="*/ 280 h 318"/>
                <a:gd name="T32" fmla="*/ 223 w 223"/>
                <a:gd name="T33" fmla="*/ 277 h 318"/>
                <a:gd name="T34" fmla="*/ 217 w 223"/>
                <a:gd name="T35" fmla="*/ 253 h 318"/>
                <a:gd name="T36" fmla="*/ 211 w 223"/>
                <a:gd name="T37" fmla="*/ 234 h 318"/>
                <a:gd name="T38" fmla="*/ 202 w 223"/>
                <a:gd name="T39" fmla="*/ 211 h 318"/>
                <a:gd name="T40" fmla="*/ 190 w 223"/>
                <a:gd name="T41" fmla="*/ 184 h 318"/>
                <a:gd name="T42" fmla="*/ 175 w 223"/>
                <a:gd name="T43" fmla="*/ 156 h 318"/>
                <a:gd name="T44" fmla="*/ 166 w 223"/>
                <a:gd name="T45" fmla="*/ 138 h 318"/>
                <a:gd name="T46" fmla="*/ 84 w 223"/>
                <a:gd name="T47" fmla="*/ 31 h 318"/>
                <a:gd name="T48" fmla="*/ 72 w 223"/>
                <a:gd name="T49" fmla="*/ 13 h 318"/>
                <a:gd name="T50" fmla="*/ 58 w 223"/>
                <a:gd name="T51" fmla="*/ 3 h 318"/>
                <a:gd name="T52" fmla="*/ 60 w 223"/>
                <a:gd name="T53" fmla="*/ 0 h 3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"/>
                <a:gd name="T82" fmla="*/ 0 h 318"/>
                <a:gd name="T83" fmla="*/ 223 w 223"/>
                <a:gd name="T84" fmla="*/ 318 h 3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" h="318">
                  <a:moveTo>
                    <a:pt x="60" y="0"/>
                  </a:moveTo>
                  <a:cubicBezTo>
                    <a:pt x="55" y="3"/>
                    <a:pt x="45" y="9"/>
                    <a:pt x="36" y="4"/>
                  </a:cubicBezTo>
                  <a:cubicBezTo>
                    <a:pt x="33" y="23"/>
                    <a:pt x="23" y="42"/>
                    <a:pt x="12" y="57"/>
                  </a:cubicBezTo>
                  <a:cubicBezTo>
                    <a:pt x="11" y="64"/>
                    <a:pt x="10" y="70"/>
                    <a:pt x="7" y="76"/>
                  </a:cubicBezTo>
                  <a:cubicBezTo>
                    <a:pt x="4" y="92"/>
                    <a:pt x="2" y="107"/>
                    <a:pt x="0" y="123"/>
                  </a:cubicBezTo>
                  <a:cubicBezTo>
                    <a:pt x="1" y="135"/>
                    <a:pt x="1" y="146"/>
                    <a:pt x="6" y="157"/>
                  </a:cubicBezTo>
                  <a:cubicBezTo>
                    <a:pt x="8" y="169"/>
                    <a:pt x="13" y="176"/>
                    <a:pt x="18" y="186"/>
                  </a:cubicBezTo>
                  <a:cubicBezTo>
                    <a:pt x="20" y="198"/>
                    <a:pt x="19" y="210"/>
                    <a:pt x="30" y="217"/>
                  </a:cubicBezTo>
                  <a:cubicBezTo>
                    <a:pt x="31" y="226"/>
                    <a:pt x="42" y="231"/>
                    <a:pt x="45" y="238"/>
                  </a:cubicBezTo>
                  <a:cubicBezTo>
                    <a:pt x="48" y="252"/>
                    <a:pt x="58" y="255"/>
                    <a:pt x="69" y="262"/>
                  </a:cubicBezTo>
                  <a:cubicBezTo>
                    <a:pt x="77" y="267"/>
                    <a:pt x="80" y="277"/>
                    <a:pt x="88" y="283"/>
                  </a:cubicBezTo>
                  <a:cubicBezTo>
                    <a:pt x="96" y="289"/>
                    <a:pt x="110" y="296"/>
                    <a:pt x="120" y="298"/>
                  </a:cubicBezTo>
                  <a:cubicBezTo>
                    <a:pt x="128" y="302"/>
                    <a:pt x="126" y="308"/>
                    <a:pt x="135" y="309"/>
                  </a:cubicBezTo>
                  <a:cubicBezTo>
                    <a:pt x="142" y="313"/>
                    <a:pt x="141" y="312"/>
                    <a:pt x="148" y="316"/>
                  </a:cubicBezTo>
                  <a:cubicBezTo>
                    <a:pt x="152" y="318"/>
                    <a:pt x="153" y="315"/>
                    <a:pt x="163" y="318"/>
                  </a:cubicBezTo>
                  <a:cubicBezTo>
                    <a:pt x="171" y="301"/>
                    <a:pt x="198" y="285"/>
                    <a:pt x="214" y="280"/>
                  </a:cubicBezTo>
                  <a:cubicBezTo>
                    <a:pt x="220" y="275"/>
                    <a:pt x="222" y="285"/>
                    <a:pt x="223" y="277"/>
                  </a:cubicBezTo>
                  <a:cubicBezTo>
                    <a:pt x="222" y="269"/>
                    <a:pt x="220" y="260"/>
                    <a:pt x="217" y="253"/>
                  </a:cubicBezTo>
                  <a:cubicBezTo>
                    <a:pt x="216" y="247"/>
                    <a:pt x="214" y="240"/>
                    <a:pt x="211" y="234"/>
                  </a:cubicBezTo>
                  <a:cubicBezTo>
                    <a:pt x="209" y="225"/>
                    <a:pt x="205" y="219"/>
                    <a:pt x="202" y="211"/>
                  </a:cubicBezTo>
                  <a:cubicBezTo>
                    <a:pt x="200" y="201"/>
                    <a:pt x="195" y="192"/>
                    <a:pt x="190" y="184"/>
                  </a:cubicBezTo>
                  <a:cubicBezTo>
                    <a:pt x="188" y="174"/>
                    <a:pt x="181" y="164"/>
                    <a:pt x="175" y="156"/>
                  </a:cubicBezTo>
                  <a:cubicBezTo>
                    <a:pt x="174" y="149"/>
                    <a:pt x="169" y="144"/>
                    <a:pt x="166" y="138"/>
                  </a:cubicBezTo>
                  <a:cubicBezTo>
                    <a:pt x="159" y="101"/>
                    <a:pt x="106" y="63"/>
                    <a:pt x="84" y="31"/>
                  </a:cubicBezTo>
                  <a:cubicBezTo>
                    <a:pt x="80" y="26"/>
                    <a:pt x="77" y="18"/>
                    <a:pt x="72" y="13"/>
                  </a:cubicBezTo>
                  <a:cubicBezTo>
                    <a:pt x="68" y="9"/>
                    <a:pt x="61" y="8"/>
                    <a:pt x="58" y="3"/>
                  </a:cubicBezTo>
                  <a:cubicBezTo>
                    <a:pt x="57" y="2"/>
                    <a:pt x="59" y="1"/>
                    <a:pt x="60" y="0"/>
                  </a:cubicBezTo>
                  <a:close/>
                </a:path>
              </a:pathLst>
            </a:cu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533400" y="1371600"/>
            <a:ext cx="5410200" cy="2971800"/>
            <a:chOff x="672" y="1632"/>
            <a:chExt cx="3408" cy="1872"/>
          </a:xfrm>
        </p:grpSpPr>
        <p:sp>
          <p:nvSpPr>
            <p:cNvPr id="3123" name="Text Box 54"/>
            <p:cNvSpPr txBox="1">
              <a:spLocks noChangeArrowheads="1"/>
            </p:cNvSpPr>
            <p:nvPr/>
          </p:nvSpPr>
          <p:spPr bwMode="auto">
            <a:xfrm>
              <a:off x="672" y="1632"/>
              <a:ext cx="164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P2. Podsistem upravljanja</a:t>
              </a:r>
            </a:p>
          </p:txBody>
        </p:sp>
        <p:sp>
          <p:nvSpPr>
            <p:cNvPr id="3124" name="Line 55"/>
            <p:cNvSpPr>
              <a:spLocks noChangeShapeType="1"/>
            </p:cNvSpPr>
            <p:nvPr/>
          </p:nvSpPr>
          <p:spPr bwMode="auto">
            <a:xfrm>
              <a:off x="2352" y="2112"/>
              <a:ext cx="720" cy="57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" name="Line 56"/>
            <p:cNvSpPr>
              <a:spLocks noChangeShapeType="1"/>
            </p:cNvSpPr>
            <p:nvPr/>
          </p:nvSpPr>
          <p:spPr bwMode="auto">
            <a:xfrm flipH="1" flipV="1">
              <a:off x="3072" y="2688"/>
              <a:ext cx="768" cy="43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" name="Line 57"/>
            <p:cNvSpPr>
              <a:spLocks noChangeShapeType="1"/>
            </p:cNvSpPr>
            <p:nvPr/>
          </p:nvSpPr>
          <p:spPr bwMode="auto">
            <a:xfrm flipH="1" flipV="1">
              <a:off x="3072" y="2688"/>
              <a:ext cx="384" cy="67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" name="Line 58"/>
            <p:cNvSpPr>
              <a:spLocks noChangeShapeType="1"/>
            </p:cNvSpPr>
            <p:nvPr/>
          </p:nvSpPr>
          <p:spPr bwMode="auto">
            <a:xfrm flipV="1">
              <a:off x="2928" y="2688"/>
              <a:ext cx="144" cy="76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" name="Line 59"/>
            <p:cNvSpPr>
              <a:spLocks noChangeShapeType="1"/>
            </p:cNvSpPr>
            <p:nvPr/>
          </p:nvSpPr>
          <p:spPr bwMode="auto">
            <a:xfrm flipV="1">
              <a:off x="2448" y="2688"/>
              <a:ext cx="624" cy="62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" name="Line 60"/>
            <p:cNvSpPr>
              <a:spLocks noChangeShapeType="1"/>
            </p:cNvSpPr>
            <p:nvPr/>
          </p:nvSpPr>
          <p:spPr bwMode="auto">
            <a:xfrm>
              <a:off x="2064" y="2496"/>
              <a:ext cx="960" cy="19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2016" y="2448"/>
            <a:ext cx="144" cy="96"/>
          </p:xfrm>
          <a:graphic>
            <a:graphicData uri="http://schemas.openxmlformats.org/presentationml/2006/ole">
              <p:oleObj spid="_x0000_s54274" name="Equation" r:id="rId5" imgW="114120" imgH="114120" progId="Equation.3">
                <p:embed/>
              </p:oleObj>
            </a:graphicData>
          </a:graphic>
        </p:graphicFrame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2976" y="2592"/>
            <a:ext cx="192" cy="192"/>
          </p:xfrm>
          <a:graphic>
            <a:graphicData uri="http://schemas.openxmlformats.org/presentationml/2006/ole">
              <p:oleObj spid="_x0000_s54275" name="Equation" r:id="rId6" imgW="114120" imgH="114120" progId="Equation.3">
                <p:embed/>
              </p:oleObj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3792" y="3072"/>
            <a:ext cx="144" cy="96"/>
          </p:xfrm>
          <a:graphic>
            <a:graphicData uri="http://schemas.openxmlformats.org/presentationml/2006/ole">
              <p:oleObj spid="_x0000_s54276" name="Equation" r:id="rId7" imgW="114120" imgH="114120" progId="Equation.3">
                <p:embed/>
              </p:oleObj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2880" y="3408"/>
            <a:ext cx="144" cy="96"/>
          </p:xfrm>
          <a:graphic>
            <a:graphicData uri="http://schemas.openxmlformats.org/presentationml/2006/ole">
              <p:oleObj spid="_x0000_s54277" name="Equation" r:id="rId8" imgW="114120" imgH="114120" progId="Equation.3">
                <p:embed/>
              </p:oleObj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3408" y="3312"/>
            <a:ext cx="144" cy="96"/>
          </p:xfrm>
          <a:graphic>
            <a:graphicData uri="http://schemas.openxmlformats.org/presentationml/2006/ole">
              <p:oleObj spid="_x0000_s54278" name="Equation" r:id="rId9" imgW="114120" imgH="114120" progId="Equation.3">
                <p:embed/>
              </p:oleObj>
            </a:graphicData>
          </a:graphic>
        </p:graphicFrame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2400" y="3264"/>
            <a:ext cx="144" cy="96"/>
          </p:xfrm>
          <a:graphic>
            <a:graphicData uri="http://schemas.openxmlformats.org/presentationml/2006/ole">
              <p:oleObj spid="_x0000_s54279" name="Equation" r:id="rId10" imgW="114120" imgH="114120" progId="Equation.3">
                <p:embed/>
              </p:oleObj>
            </a:graphicData>
          </a:graphic>
        </p:graphicFrame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2304" y="2064"/>
            <a:ext cx="144" cy="96"/>
          </p:xfrm>
          <a:graphic>
            <a:graphicData uri="http://schemas.openxmlformats.org/presentationml/2006/ole">
              <p:oleObj spid="_x0000_s54280" name="Equation" r:id="rId11" imgW="114120" imgH="114120" progId="Equation.3">
                <p:embed/>
              </p:oleObj>
            </a:graphicData>
          </a:graphic>
        </p:graphicFrame>
        <p:sp>
          <p:nvSpPr>
            <p:cNvPr id="3130" name="Line 68"/>
            <p:cNvSpPr>
              <a:spLocks noChangeShapeType="1"/>
            </p:cNvSpPr>
            <p:nvPr/>
          </p:nvSpPr>
          <p:spPr bwMode="auto">
            <a:xfrm>
              <a:off x="2880" y="1872"/>
              <a:ext cx="192" cy="76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2832" y="1872"/>
            <a:ext cx="144" cy="96"/>
          </p:xfrm>
          <a:graphic>
            <a:graphicData uri="http://schemas.openxmlformats.org/presentationml/2006/ole">
              <p:oleObj spid="_x0000_s54281" name="Equation" r:id="rId12" imgW="114120" imgH="114120" progId="Equation.3">
                <p:embed/>
              </p:oleObj>
            </a:graphicData>
          </a:graphic>
        </p:graphicFrame>
        <p:sp>
          <p:nvSpPr>
            <p:cNvPr id="3131" name="Line 70"/>
            <p:cNvSpPr>
              <a:spLocks noChangeShapeType="1"/>
            </p:cNvSpPr>
            <p:nvPr/>
          </p:nvSpPr>
          <p:spPr bwMode="auto">
            <a:xfrm flipH="1">
              <a:off x="3072" y="2064"/>
              <a:ext cx="480" cy="62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82" name="Object 10"/>
            <p:cNvGraphicFramePr>
              <a:graphicFrameLocks noChangeAspect="1"/>
            </p:cNvGraphicFramePr>
            <p:nvPr/>
          </p:nvGraphicFramePr>
          <p:xfrm>
            <a:off x="3504" y="2016"/>
            <a:ext cx="144" cy="96"/>
          </p:xfrm>
          <a:graphic>
            <a:graphicData uri="http://schemas.openxmlformats.org/presentationml/2006/ole">
              <p:oleObj spid="_x0000_s54282" name="Equation" r:id="rId13" imgW="114120" imgH="114120" progId="Equation.3">
                <p:embed/>
              </p:oleObj>
            </a:graphicData>
          </a:graphic>
        </p:graphicFrame>
        <p:sp>
          <p:nvSpPr>
            <p:cNvPr id="3132" name="Line 72"/>
            <p:cNvSpPr>
              <a:spLocks noChangeShapeType="1"/>
            </p:cNvSpPr>
            <p:nvPr/>
          </p:nvSpPr>
          <p:spPr bwMode="auto">
            <a:xfrm flipH="1">
              <a:off x="3072" y="2400"/>
              <a:ext cx="816" cy="28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83" name="Object 11"/>
            <p:cNvGraphicFramePr>
              <a:graphicFrameLocks noChangeAspect="1"/>
            </p:cNvGraphicFramePr>
            <p:nvPr/>
          </p:nvGraphicFramePr>
          <p:xfrm>
            <a:off x="3840" y="2352"/>
            <a:ext cx="192" cy="96"/>
          </p:xfrm>
          <a:graphic>
            <a:graphicData uri="http://schemas.openxmlformats.org/presentationml/2006/ole">
              <p:oleObj spid="_x0000_s54283" name="Equation" r:id="rId14" imgW="114120" imgH="114120" progId="Equation.3">
                <p:embed/>
              </p:oleObj>
            </a:graphicData>
          </a:graphic>
        </p:graphicFrame>
        <p:sp>
          <p:nvSpPr>
            <p:cNvPr id="3133" name="Line 74"/>
            <p:cNvSpPr>
              <a:spLocks noChangeShapeType="1"/>
            </p:cNvSpPr>
            <p:nvPr/>
          </p:nvSpPr>
          <p:spPr bwMode="auto">
            <a:xfrm flipH="1" flipV="1">
              <a:off x="3072" y="2688"/>
              <a:ext cx="912" cy="4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84" name="Object 12"/>
            <p:cNvGraphicFramePr>
              <a:graphicFrameLocks noChangeAspect="1"/>
            </p:cNvGraphicFramePr>
            <p:nvPr/>
          </p:nvGraphicFramePr>
          <p:xfrm>
            <a:off x="3936" y="2688"/>
            <a:ext cx="144" cy="96"/>
          </p:xfrm>
          <a:graphic>
            <a:graphicData uri="http://schemas.openxmlformats.org/presentationml/2006/ole">
              <p:oleObj spid="_x0000_s54284" name="Equation" r:id="rId15" imgW="114120" imgH="114120" progId="Equation.3">
                <p:embed/>
              </p:oleObj>
            </a:graphicData>
          </a:graphic>
        </p:graphicFrame>
      </p:grpSp>
      <p:grpSp>
        <p:nvGrpSpPr>
          <p:cNvPr id="22" name="Group 76"/>
          <p:cNvGrpSpPr>
            <a:grpSpLocks/>
          </p:cNvGrpSpPr>
          <p:nvPr/>
        </p:nvGrpSpPr>
        <p:grpSpPr bwMode="auto">
          <a:xfrm>
            <a:off x="533400" y="2362200"/>
            <a:ext cx="2752725" cy="1709738"/>
            <a:chOff x="816" y="1545"/>
            <a:chExt cx="1734" cy="1077"/>
          </a:xfrm>
        </p:grpSpPr>
        <p:sp>
          <p:nvSpPr>
            <p:cNvPr id="3119" name="Text Box 77"/>
            <p:cNvSpPr txBox="1">
              <a:spLocks noChangeArrowheads="1"/>
            </p:cNvSpPr>
            <p:nvPr/>
          </p:nvSpPr>
          <p:spPr bwMode="auto">
            <a:xfrm>
              <a:off x="816" y="2448"/>
              <a:ext cx="15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/>
                <a:t>P12. Podsistem ekonomike</a:t>
              </a:r>
            </a:p>
          </p:txBody>
        </p:sp>
        <p:grpSp>
          <p:nvGrpSpPr>
            <p:cNvPr id="23" name="Group 78"/>
            <p:cNvGrpSpPr>
              <a:grpSpLocks/>
            </p:cNvGrpSpPr>
            <p:nvPr/>
          </p:nvGrpSpPr>
          <p:grpSpPr bwMode="auto">
            <a:xfrm>
              <a:off x="1974" y="1545"/>
              <a:ext cx="576" cy="432"/>
              <a:chOff x="1974" y="1545"/>
              <a:chExt cx="576" cy="432"/>
            </a:xfrm>
          </p:grpSpPr>
          <p:sp>
            <p:nvSpPr>
              <p:cNvPr id="3121" name="Freeform 79" descr="Wide upward diagonal"/>
              <p:cNvSpPr>
                <a:spLocks/>
              </p:cNvSpPr>
              <p:nvPr/>
            </p:nvSpPr>
            <p:spPr bwMode="auto">
              <a:xfrm>
                <a:off x="2389" y="1639"/>
                <a:ext cx="155" cy="329"/>
              </a:xfrm>
              <a:custGeom>
                <a:avLst/>
                <a:gdLst>
                  <a:gd name="T0" fmla="*/ 58 w 166"/>
                  <a:gd name="T1" fmla="*/ 0 h 343"/>
                  <a:gd name="T2" fmla="*/ 25 w 166"/>
                  <a:gd name="T3" fmla="*/ 65 h 343"/>
                  <a:gd name="T4" fmla="*/ 7 w 166"/>
                  <a:gd name="T5" fmla="*/ 164 h 343"/>
                  <a:gd name="T6" fmla="*/ 42 w 166"/>
                  <a:gd name="T7" fmla="*/ 201 h 343"/>
                  <a:gd name="T8" fmla="*/ 80 w 166"/>
                  <a:gd name="T9" fmla="*/ 145 h 343"/>
                  <a:gd name="T10" fmla="*/ 88 w 166"/>
                  <a:gd name="T11" fmla="*/ 111 h 343"/>
                  <a:gd name="T12" fmla="*/ 86 w 166"/>
                  <a:gd name="T13" fmla="*/ 51 h 343"/>
                  <a:gd name="T14" fmla="*/ 58 w 166"/>
                  <a:gd name="T15" fmla="*/ 0 h 3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6"/>
                  <a:gd name="T25" fmla="*/ 0 h 343"/>
                  <a:gd name="T26" fmla="*/ 166 w 166"/>
                  <a:gd name="T27" fmla="*/ 343 h 3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6" h="343">
                    <a:moveTo>
                      <a:pt x="107" y="0"/>
                    </a:moveTo>
                    <a:cubicBezTo>
                      <a:pt x="93" y="14"/>
                      <a:pt x="53" y="77"/>
                      <a:pt x="47" y="95"/>
                    </a:cubicBezTo>
                    <a:cubicBezTo>
                      <a:pt x="26" y="159"/>
                      <a:pt x="32" y="175"/>
                      <a:pt x="11" y="239"/>
                    </a:cubicBezTo>
                    <a:cubicBezTo>
                      <a:pt x="21" y="343"/>
                      <a:pt x="0" y="319"/>
                      <a:pt x="77" y="293"/>
                    </a:cubicBezTo>
                    <a:cubicBezTo>
                      <a:pt x="101" y="269"/>
                      <a:pt x="136" y="246"/>
                      <a:pt x="147" y="211"/>
                    </a:cubicBezTo>
                    <a:cubicBezTo>
                      <a:pt x="152" y="195"/>
                      <a:pt x="163" y="162"/>
                      <a:pt x="163" y="162"/>
                    </a:cubicBezTo>
                    <a:cubicBezTo>
                      <a:pt x="166" y="138"/>
                      <a:pt x="163" y="96"/>
                      <a:pt x="158" y="73"/>
                    </a:cubicBezTo>
                    <a:cubicBezTo>
                      <a:pt x="152" y="43"/>
                      <a:pt x="142" y="0"/>
                      <a:pt x="107" y="0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3122" name="Oval 80"/>
              <p:cNvSpPr>
                <a:spLocks noChangeArrowheads="1"/>
              </p:cNvSpPr>
              <p:nvPr/>
            </p:nvSpPr>
            <p:spPr bwMode="auto">
              <a:xfrm>
                <a:off x="1974" y="1545"/>
                <a:ext cx="576" cy="43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/>
                  <a:t>P 12</a:t>
                </a:r>
              </a:p>
            </p:txBody>
          </p:sp>
        </p:grpSp>
      </p:grpSp>
      <p:sp>
        <p:nvSpPr>
          <p:cNvPr id="3102" name="Rectangle 81">
            <a:hlinkClick r:id="rId16"/>
          </p:cNvPr>
          <p:cNvSpPr>
            <a:spLocks noChangeArrowheads="1"/>
          </p:cNvSpPr>
          <p:nvPr/>
        </p:nvSpPr>
        <p:spPr bwMode="auto">
          <a:xfrm>
            <a:off x="1524000" y="56388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103" name="AutoShape 82">
            <a:hlinkClick r:id="rId17" action="ppaction://program" highlightClick="1"/>
          </p:cNvPr>
          <p:cNvSpPr>
            <a:spLocks noChangeArrowheads="1"/>
          </p:cNvSpPr>
          <p:nvPr/>
        </p:nvSpPr>
        <p:spPr bwMode="auto">
          <a:xfrm>
            <a:off x="2819400" y="5638800"/>
            <a:ext cx="533400" cy="685800"/>
          </a:xfrm>
          <a:prstGeom prst="actionButton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104" name="Rectangle 83">
            <a:hlinkClick r:id="rId18"/>
          </p:cNvPr>
          <p:cNvSpPr>
            <a:spLocks noChangeArrowheads="1"/>
          </p:cNvSpPr>
          <p:nvPr/>
        </p:nvSpPr>
        <p:spPr bwMode="auto">
          <a:xfrm>
            <a:off x="2819400" y="56388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105" name="Text Box 84"/>
          <p:cNvSpPr txBox="1">
            <a:spLocks noChangeArrowheads="1"/>
          </p:cNvSpPr>
          <p:nvPr/>
        </p:nvSpPr>
        <p:spPr bwMode="auto">
          <a:xfrm>
            <a:off x="1524000" y="5105400"/>
            <a:ext cx="182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993300"/>
                </a:solidFill>
              </a:rPr>
              <a:t>Katalozi usluga i/ili proizvoda</a:t>
            </a:r>
          </a:p>
        </p:txBody>
      </p:sp>
      <p:sp>
        <p:nvSpPr>
          <p:cNvPr id="3106" name="Text Box 85"/>
          <p:cNvSpPr txBox="1">
            <a:spLocks noChangeArrowheads="1"/>
          </p:cNvSpPr>
          <p:nvPr/>
        </p:nvSpPr>
        <p:spPr bwMode="auto">
          <a:xfrm>
            <a:off x="990600" y="6324600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993300"/>
                </a:solidFill>
              </a:rPr>
              <a:t>Specijalizovanog podsistema</a:t>
            </a:r>
          </a:p>
        </p:txBody>
      </p:sp>
      <p:sp>
        <p:nvSpPr>
          <p:cNvPr id="3107" name="Text Box 86"/>
          <p:cNvSpPr txBox="1">
            <a:spLocks noChangeArrowheads="1"/>
          </p:cNvSpPr>
          <p:nvPr/>
        </p:nvSpPr>
        <p:spPr bwMode="auto">
          <a:xfrm>
            <a:off x="2362200" y="6340475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993300"/>
                </a:solidFill>
              </a:rPr>
              <a:t>Univerzalnih podsistema</a:t>
            </a:r>
          </a:p>
        </p:txBody>
      </p:sp>
      <p:sp>
        <p:nvSpPr>
          <p:cNvPr id="3108" name="AutoShape 87">
            <a:hlinkClick r:id="rId17" action="ppaction://program" highlightClick="1"/>
          </p:cNvPr>
          <p:cNvSpPr>
            <a:spLocks noChangeArrowheads="1"/>
          </p:cNvSpPr>
          <p:nvPr/>
        </p:nvSpPr>
        <p:spPr bwMode="auto">
          <a:xfrm>
            <a:off x="5105400" y="5638800"/>
            <a:ext cx="533400" cy="685800"/>
          </a:xfrm>
          <a:prstGeom prst="actionButton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109" name="Rectangle 88">
            <a:hlinkClick r:id="rId19"/>
          </p:cNvPr>
          <p:cNvSpPr>
            <a:spLocks noChangeArrowheads="1"/>
          </p:cNvSpPr>
          <p:nvPr/>
        </p:nvSpPr>
        <p:spPr bwMode="auto">
          <a:xfrm>
            <a:off x="5105400" y="56388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110" name="AutoShape 89">
            <a:hlinkClick r:id="rId17" action="ppaction://program" highlightClick="1"/>
          </p:cNvPr>
          <p:cNvSpPr>
            <a:spLocks noChangeArrowheads="1"/>
          </p:cNvSpPr>
          <p:nvPr/>
        </p:nvSpPr>
        <p:spPr bwMode="auto">
          <a:xfrm>
            <a:off x="6400800" y="5638800"/>
            <a:ext cx="533400" cy="685800"/>
          </a:xfrm>
          <a:prstGeom prst="actionButton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111" name="Rectangle 90">
            <a:hlinkClick r:id="rId20"/>
          </p:cNvPr>
          <p:cNvSpPr>
            <a:spLocks noChangeArrowheads="1"/>
          </p:cNvSpPr>
          <p:nvPr/>
        </p:nvSpPr>
        <p:spPr bwMode="auto">
          <a:xfrm>
            <a:off x="6400800" y="56388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112" name="Text Box 91"/>
          <p:cNvSpPr txBox="1">
            <a:spLocks noChangeArrowheads="1"/>
          </p:cNvSpPr>
          <p:nvPr/>
        </p:nvSpPr>
        <p:spPr bwMode="auto">
          <a:xfrm>
            <a:off x="5105400" y="5181600"/>
            <a:ext cx="1828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993300"/>
                </a:solidFill>
              </a:rPr>
              <a:t>Katalozi  procesa</a:t>
            </a:r>
          </a:p>
        </p:txBody>
      </p:sp>
      <p:sp>
        <p:nvSpPr>
          <p:cNvPr id="3113" name="Text Box 92"/>
          <p:cNvSpPr txBox="1">
            <a:spLocks noChangeArrowheads="1"/>
          </p:cNvSpPr>
          <p:nvPr/>
        </p:nvSpPr>
        <p:spPr bwMode="auto">
          <a:xfrm>
            <a:off x="4572000" y="6324600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993300"/>
                </a:solidFill>
              </a:rPr>
              <a:t>Specijalizovanog podsistema</a:t>
            </a:r>
          </a:p>
        </p:txBody>
      </p:sp>
      <p:sp>
        <p:nvSpPr>
          <p:cNvPr id="3114" name="Text Box 93"/>
          <p:cNvSpPr txBox="1">
            <a:spLocks noChangeArrowheads="1"/>
          </p:cNvSpPr>
          <p:nvPr/>
        </p:nvSpPr>
        <p:spPr bwMode="auto">
          <a:xfrm>
            <a:off x="5943600" y="6340475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993300"/>
                </a:solidFill>
              </a:rPr>
              <a:t>Univerzalnih podsistema</a:t>
            </a:r>
          </a:p>
        </p:txBody>
      </p:sp>
      <p:sp>
        <p:nvSpPr>
          <p:cNvPr id="3115" name="AutoShape 9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47800" y="5638800"/>
            <a:ext cx="533400" cy="685800"/>
          </a:xfrm>
          <a:prstGeom prst="actionButtonDocumen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116" name="Rectangle 95">
            <a:hlinkClick r:id="rId16"/>
          </p:cNvPr>
          <p:cNvSpPr>
            <a:spLocks noChangeArrowheads="1"/>
          </p:cNvSpPr>
          <p:nvPr/>
        </p:nvSpPr>
        <p:spPr bwMode="auto">
          <a:xfrm>
            <a:off x="1447800" y="56388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117" name="Rectangle 96">
            <a:hlinkClick r:id="rId16"/>
          </p:cNvPr>
          <p:cNvSpPr>
            <a:spLocks noChangeArrowheads="1"/>
          </p:cNvSpPr>
          <p:nvPr/>
        </p:nvSpPr>
        <p:spPr bwMode="auto">
          <a:xfrm>
            <a:off x="1447800" y="56388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118" name="Rectangle 97">
            <a:hlinkClick r:id="rId16"/>
          </p:cNvPr>
          <p:cNvSpPr>
            <a:spLocks noChangeArrowheads="1"/>
          </p:cNvSpPr>
          <p:nvPr/>
        </p:nvSpPr>
        <p:spPr bwMode="auto">
          <a:xfrm>
            <a:off x="1447800" y="56388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 advAuto="5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0" name="Date Placeholder 1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6DA41A43-B8EA-4901-A4C6-095B4F052CB6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41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41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0DD1DFA0-B050-41E3-8F4F-65A078115ABC}" type="slidenum">
              <a:rPr lang="sr-Latn-CS" sz="1400" smtClean="0">
                <a:latin typeface="Arial" charset="0"/>
              </a:rPr>
              <a:pPr/>
              <a:t>27</a:t>
            </a:fld>
            <a:endParaRPr lang="en-US" sz="1400" smtClean="0">
              <a:latin typeface="Arial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79388" y="836613"/>
            <a:ext cx="28797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Struktu</a:t>
            </a:r>
            <a:r>
              <a:rPr lang="sr-Latn-CS" sz="2000" b="1"/>
              <a:t>r</a:t>
            </a:r>
            <a:r>
              <a:rPr lang="en-US" sz="2000" b="1"/>
              <a:t>iranje </a:t>
            </a:r>
            <a:r>
              <a:rPr lang="sr-Latn-CS" sz="2000" b="1"/>
              <a:t>kao osnova za organizovanje složenog </a:t>
            </a:r>
            <a:r>
              <a:rPr lang="en-US" sz="2000" b="1"/>
              <a:t>poslovnog sistema</a:t>
            </a:r>
          </a:p>
        </p:txBody>
      </p:sp>
      <p:sp>
        <p:nvSpPr>
          <p:cNvPr id="4124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4125" name="Oval 4"/>
          <p:cNvSpPr>
            <a:spLocks noChangeArrowheads="1"/>
          </p:cNvSpPr>
          <p:nvPr/>
        </p:nvSpPr>
        <p:spPr bwMode="auto">
          <a:xfrm>
            <a:off x="5867400" y="1219200"/>
            <a:ext cx="2514600" cy="2057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r-Latn-CS" sz="1600" b="1">
                <a:solidFill>
                  <a:schemeClr val="bg2"/>
                </a:solidFill>
              </a:rPr>
              <a:t>Proizvodnja</a:t>
            </a:r>
            <a:endParaRPr lang="en-US" sz="1600" b="1">
              <a:solidFill>
                <a:schemeClr val="bg2"/>
              </a:solidFill>
            </a:endParaRPr>
          </a:p>
          <a:p>
            <a:pPr algn="ctr"/>
            <a:endParaRPr lang="en-US" sz="1600" b="1">
              <a:solidFill>
                <a:schemeClr val="bg2"/>
              </a:solidFill>
            </a:endParaRPr>
          </a:p>
          <a:p>
            <a:pPr algn="ctr"/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4126" name="Rectangle 5"/>
          <p:cNvSpPr>
            <a:spLocks noChangeArrowheads="1"/>
          </p:cNvSpPr>
          <p:nvPr/>
        </p:nvSpPr>
        <p:spPr bwMode="auto">
          <a:xfrm>
            <a:off x="3352800" y="377825"/>
            <a:ext cx="21256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2"/>
                </a:solidFill>
              </a:rPr>
              <a:t>P</a:t>
            </a:r>
            <a:r>
              <a:rPr lang="sr-Latn-CS" sz="1200" b="1">
                <a:solidFill>
                  <a:schemeClr val="bg2"/>
                </a:solidFill>
              </a:rPr>
              <a:t>1</a:t>
            </a:r>
            <a:r>
              <a:rPr lang="en-US" sz="1200" b="1">
                <a:solidFill>
                  <a:schemeClr val="bg2"/>
                </a:solidFill>
              </a:rPr>
              <a:t>. </a:t>
            </a:r>
            <a:r>
              <a:rPr lang="sr-Latn-CS" sz="1200" b="1">
                <a:solidFill>
                  <a:schemeClr val="bg2"/>
                </a:solidFill>
              </a:rPr>
              <a:t>Podsistem proizvodnje</a:t>
            </a:r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4127" name="Oval 6"/>
          <p:cNvSpPr>
            <a:spLocks noChangeArrowheads="1"/>
          </p:cNvSpPr>
          <p:nvPr/>
        </p:nvSpPr>
        <p:spPr bwMode="auto">
          <a:xfrm>
            <a:off x="2590800" y="4191000"/>
            <a:ext cx="2514600" cy="2057400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r-Latn-CS" sz="1600" b="1">
                <a:solidFill>
                  <a:schemeClr val="bg2"/>
                </a:solidFill>
              </a:rPr>
              <a:t>Pružanje usluga</a:t>
            </a:r>
          </a:p>
          <a:p>
            <a:pPr algn="ctr"/>
            <a:r>
              <a:rPr lang="sr-Latn-CS" sz="1600" b="1">
                <a:solidFill>
                  <a:schemeClr val="bg2"/>
                </a:solidFill>
              </a:rPr>
              <a:t> </a:t>
            </a:r>
            <a:endParaRPr lang="en-US" sz="1600" b="1">
              <a:solidFill>
                <a:schemeClr val="bg2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" y="838200"/>
            <a:ext cx="6573838" cy="5715000"/>
            <a:chOff x="48" y="528"/>
            <a:chExt cx="4141" cy="360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112" y="528"/>
              <a:ext cx="2077" cy="1728"/>
              <a:chOff x="672" y="1776"/>
              <a:chExt cx="2077" cy="1728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2160" y="3068"/>
                <a:ext cx="589" cy="436"/>
                <a:chOff x="2160" y="3068"/>
                <a:chExt cx="589" cy="436"/>
              </a:xfrm>
            </p:grpSpPr>
            <p:sp>
              <p:nvSpPr>
                <p:cNvPr id="4270" name="Oval 10"/>
                <p:cNvSpPr>
                  <a:spLocks noChangeArrowheads="1"/>
                </p:cNvSpPr>
                <p:nvPr/>
              </p:nvSpPr>
              <p:spPr bwMode="auto">
                <a:xfrm>
                  <a:off x="2160" y="3072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3</a:t>
                  </a:r>
                </a:p>
              </p:txBody>
            </p:sp>
            <p:sp>
              <p:nvSpPr>
                <p:cNvPr id="4271" name="Freeform 11" descr="Wide upward diagonal"/>
                <p:cNvSpPr>
                  <a:spLocks/>
                </p:cNvSpPr>
                <p:nvPr/>
              </p:nvSpPr>
              <p:spPr bwMode="auto">
                <a:xfrm>
                  <a:off x="2438" y="3068"/>
                  <a:ext cx="311" cy="191"/>
                </a:xfrm>
                <a:custGeom>
                  <a:avLst/>
                  <a:gdLst>
                    <a:gd name="T0" fmla="*/ 0 w 311"/>
                    <a:gd name="T1" fmla="*/ 6 h 191"/>
                    <a:gd name="T2" fmla="*/ 18 w 311"/>
                    <a:gd name="T3" fmla="*/ 27 h 191"/>
                    <a:gd name="T4" fmla="*/ 48 w 311"/>
                    <a:gd name="T5" fmla="*/ 51 h 191"/>
                    <a:gd name="T6" fmla="*/ 88 w 311"/>
                    <a:gd name="T7" fmla="*/ 82 h 191"/>
                    <a:gd name="T8" fmla="*/ 114 w 311"/>
                    <a:gd name="T9" fmla="*/ 100 h 191"/>
                    <a:gd name="T10" fmla="*/ 150 w 311"/>
                    <a:gd name="T11" fmla="*/ 121 h 191"/>
                    <a:gd name="T12" fmla="*/ 174 w 311"/>
                    <a:gd name="T13" fmla="*/ 136 h 191"/>
                    <a:gd name="T14" fmla="*/ 193 w 311"/>
                    <a:gd name="T15" fmla="*/ 147 h 191"/>
                    <a:gd name="T16" fmla="*/ 244 w 311"/>
                    <a:gd name="T17" fmla="*/ 174 h 191"/>
                    <a:gd name="T18" fmla="*/ 294 w 311"/>
                    <a:gd name="T19" fmla="*/ 184 h 191"/>
                    <a:gd name="T20" fmla="*/ 295 w 311"/>
                    <a:gd name="T21" fmla="*/ 166 h 191"/>
                    <a:gd name="T22" fmla="*/ 273 w 311"/>
                    <a:gd name="T23" fmla="*/ 120 h 191"/>
                    <a:gd name="T24" fmla="*/ 253 w 311"/>
                    <a:gd name="T25" fmla="*/ 94 h 191"/>
                    <a:gd name="T26" fmla="*/ 232 w 311"/>
                    <a:gd name="T27" fmla="*/ 76 h 191"/>
                    <a:gd name="T28" fmla="*/ 205 w 311"/>
                    <a:gd name="T29" fmla="*/ 57 h 191"/>
                    <a:gd name="T30" fmla="*/ 153 w 311"/>
                    <a:gd name="T31" fmla="*/ 24 h 191"/>
                    <a:gd name="T32" fmla="*/ 132 w 311"/>
                    <a:gd name="T33" fmla="*/ 16 h 191"/>
                    <a:gd name="T34" fmla="*/ 102 w 311"/>
                    <a:gd name="T35" fmla="*/ 9 h 191"/>
                    <a:gd name="T36" fmla="*/ 42 w 311"/>
                    <a:gd name="T37" fmla="*/ 3 h 191"/>
                    <a:gd name="T38" fmla="*/ 0 w 311"/>
                    <a:gd name="T39" fmla="*/ 6 h 19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11"/>
                    <a:gd name="T61" fmla="*/ 0 h 191"/>
                    <a:gd name="T62" fmla="*/ 311 w 311"/>
                    <a:gd name="T63" fmla="*/ 191 h 19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11" h="191">
                      <a:moveTo>
                        <a:pt x="0" y="6"/>
                      </a:moveTo>
                      <a:cubicBezTo>
                        <a:pt x="7" y="11"/>
                        <a:pt x="11" y="20"/>
                        <a:pt x="18" y="27"/>
                      </a:cubicBezTo>
                      <a:cubicBezTo>
                        <a:pt x="27" y="36"/>
                        <a:pt x="36" y="47"/>
                        <a:pt x="48" y="51"/>
                      </a:cubicBezTo>
                      <a:cubicBezTo>
                        <a:pt x="60" y="63"/>
                        <a:pt x="74" y="73"/>
                        <a:pt x="88" y="82"/>
                      </a:cubicBezTo>
                      <a:cubicBezTo>
                        <a:pt x="92" y="91"/>
                        <a:pt x="106" y="96"/>
                        <a:pt x="114" y="100"/>
                      </a:cubicBezTo>
                      <a:cubicBezTo>
                        <a:pt x="127" y="106"/>
                        <a:pt x="135" y="118"/>
                        <a:pt x="150" y="121"/>
                      </a:cubicBezTo>
                      <a:cubicBezTo>
                        <a:pt x="158" y="125"/>
                        <a:pt x="166" y="134"/>
                        <a:pt x="174" y="136"/>
                      </a:cubicBezTo>
                      <a:cubicBezTo>
                        <a:pt x="180" y="140"/>
                        <a:pt x="187" y="143"/>
                        <a:pt x="193" y="147"/>
                      </a:cubicBezTo>
                      <a:cubicBezTo>
                        <a:pt x="220" y="160"/>
                        <a:pt x="220" y="160"/>
                        <a:pt x="244" y="174"/>
                      </a:cubicBezTo>
                      <a:cubicBezTo>
                        <a:pt x="267" y="181"/>
                        <a:pt x="277" y="182"/>
                        <a:pt x="294" y="184"/>
                      </a:cubicBezTo>
                      <a:cubicBezTo>
                        <a:pt x="311" y="191"/>
                        <a:pt x="301" y="169"/>
                        <a:pt x="295" y="166"/>
                      </a:cubicBezTo>
                      <a:cubicBezTo>
                        <a:pt x="298" y="161"/>
                        <a:pt x="289" y="133"/>
                        <a:pt x="273" y="120"/>
                      </a:cubicBezTo>
                      <a:cubicBezTo>
                        <a:pt x="268" y="107"/>
                        <a:pt x="262" y="106"/>
                        <a:pt x="253" y="94"/>
                      </a:cubicBezTo>
                      <a:cubicBezTo>
                        <a:pt x="240" y="85"/>
                        <a:pt x="240" y="84"/>
                        <a:pt x="232" y="76"/>
                      </a:cubicBezTo>
                      <a:cubicBezTo>
                        <a:pt x="220" y="67"/>
                        <a:pt x="212" y="61"/>
                        <a:pt x="205" y="57"/>
                      </a:cubicBezTo>
                      <a:cubicBezTo>
                        <a:pt x="184" y="42"/>
                        <a:pt x="183" y="36"/>
                        <a:pt x="153" y="24"/>
                      </a:cubicBezTo>
                      <a:cubicBezTo>
                        <a:pt x="146" y="21"/>
                        <a:pt x="139" y="19"/>
                        <a:pt x="132" y="16"/>
                      </a:cubicBezTo>
                      <a:cubicBezTo>
                        <a:pt x="123" y="11"/>
                        <a:pt x="112" y="11"/>
                        <a:pt x="102" y="9"/>
                      </a:cubicBezTo>
                      <a:cubicBezTo>
                        <a:pt x="72" y="1"/>
                        <a:pt x="90" y="6"/>
                        <a:pt x="42" y="3"/>
                      </a:cubicBezTo>
                      <a:cubicBezTo>
                        <a:pt x="54" y="0"/>
                        <a:pt x="9" y="2"/>
                        <a:pt x="0" y="6"/>
                      </a:cubicBezTo>
                      <a:close/>
                    </a:path>
                  </a:pathLst>
                </a:cu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4269" name="Text Box 12"/>
              <p:cNvSpPr txBox="1">
                <a:spLocks noChangeArrowheads="1"/>
              </p:cNvSpPr>
              <p:nvPr/>
            </p:nvSpPr>
            <p:spPr bwMode="auto">
              <a:xfrm>
                <a:off x="672" y="1776"/>
                <a:ext cx="1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P3. Podsistem nabavke</a:t>
                </a:r>
              </a:p>
            </p:txBody>
          </p:sp>
        </p:grp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48" y="2400"/>
              <a:ext cx="2077" cy="1728"/>
              <a:chOff x="672" y="1776"/>
              <a:chExt cx="2077" cy="1728"/>
            </a:xfrm>
          </p:grpSpPr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2160" y="3068"/>
                <a:ext cx="589" cy="436"/>
                <a:chOff x="2160" y="3068"/>
                <a:chExt cx="589" cy="436"/>
              </a:xfrm>
            </p:grpSpPr>
            <p:sp>
              <p:nvSpPr>
                <p:cNvPr id="4266" name="Oval 15"/>
                <p:cNvSpPr>
                  <a:spLocks noChangeArrowheads="1"/>
                </p:cNvSpPr>
                <p:nvPr/>
              </p:nvSpPr>
              <p:spPr bwMode="auto">
                <a:xfrm>
                  <a:off x="2160" y="3072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3</a:t>
                  </a:r>
                </a:p>
              </p:txBody>
            </p:sp>
            <p:sp>
              <p:nvSpPr>
                <p:cNvPr id="4267" name="Freeform 16" descr="Wide upward diagonal"/>
                <p:cNvSpPr>
                  <a:spLocks/>
                </p:cNvSpPr>
                <p:nvPr/>
              </p:nvSpPr>
              <p:spPr bwMode="auto">
                <a:xfrm>
                  <a:off x="2438" y="3068"/>
                  <a:ext cx="311" cy="191"/>
                </a:xfrm>
                <a:custGeom>
                  <a:avLst/>
                  <a:gdLst>
                    <a:gd name="T0" fmla="*/ 0 w 311"/>
                    <a:gd name="T1" fmla="*/ 6 h 191"/>
                    <a:gd name="T2" fmla="*/ 18 w 311"/>
                    <a:gd name="T3" fmla="*/ 27 h 191"/>
                    <a:gd name="T4" fmla="*/ 48 w 311"/>
                    <a:gd name="T5" fmla="*/ 51 h 191"/>
                    <a:gd name="T6" fmla="*/ 88 w 311"/>
                    <a:gd name="T7" fmla="*/ 82 h 191"/>
                    <a:gd name="T8" fmla="*/ 114 w 311"/>
                    <a:gd name="T9" fmla="*/ 100 h 191"/>
                    <a:gd name="T10" fmla="*/ 150 w 311"/>
                    <a:gd name="T11" fmla="*/ 121 h 191"/>
                    <a:gd name="T12" fmla="*/ 174 w 311"/>
                    <a:gd name="T13" fmla="*/ 136 h 191"/>
                    <a:gd name="T14" fmla="*/ 193 w 311"/>
                    <a:gd name="T15" fmla="*/ 147 h 191"/>
                    <a:gd name="T16" fmla="*/ 244 w 311"/>
                    <a:gd name="T17" fmla="*/ 174 h 191"/>
                    <a:gd name="T18" fmla="*/ 294 w 311"/>
                    <a:gd name="T19" fmla="*/ 184 h 191"/>
                    <a:gd name="T20" fmla="*/ 295 w 311"/>
                    <a:gd name="T21" fmla="*/ 166 h 191"/>
                    <a:gd name="T22" fmla="*/ 273 w 311"/>
                    <a:gd name="T23" fmla="*/ 120 h 191"/>
                    <a:gd name="T24" fmla="*/ 253 w 311"/>
                    <a:gd name="T25" fmla="*/ 94 h 191"/>
                    <a:gd name="T26" fmla="*/ 232 w 311"/>
                    <a:gd name="T27" fmla="*/ 76 h 191"/>
                    <a:gd name="T28" fmla="*/ 205 w 311"/>
                    <a:gd name="T29" fmla="*/ 57 h 191"/>
                    <a:gd name="T30" fmla="*/ 153 w 311"/>
                    <a:gd name="T31" fmla="*/ 24 h 191"/>
                    <a:gd name="T32" fmla="*/ 132 w 311"/>
                    <a:gd name="T33" fmla="*/ 16 h 191"/>
                    <a:gd name="T34" fmla="*/ 102 w 311"/>
                    <a:gd name="T35" fmla="*/ 9 h 191"/>
                    <a:gd name="T36" fmla="*/ 42 w 311"/>
                    <a:gd name="T37" fmla="*/ 3 h 191"/>
                    <a:gd name="T38" fmla="*/ 0 w 311"/>
                    <a:gd name="T39" fmla="*/ 6 h 19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11"/>
                    <a:gd name="T61" fmla="*/ 0 h 191"/>
                    <a:gd name="T62" fmla="*/ 311 w 311"/>
                    <a:gd name="T63" fmla="*/ 191 h 19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11" h="191">
                      <a:moveTo>
                        <a:pt x="0" y="6"/>
                      </a:moveTo>
                      <a:cubicBezTo>
                        <a:pt x="7" y="11"/>
                        <a:pt x="11" y="20"/>
                        <a:pt x="18" y="27"/>
                      </a:cubicBezTo>
                      <a:cubicBezTo>
                        <a:pt x="27" y="36"/>
                        <a:pt x="36" y="47"/>
                        <a:pt x="48" y="51"/>
                      </a:cubicBezTo>
                      <a:cubicBezTo>
                        <a:pt x="60" y="63"/>
                        <a:pt x="74" y="73"/>
                        <a:pt x="88" y="82"/>
                      </a:cubicBezTo>
                      <a:cubicBezTo>
                        <a:pt x="92" y="91"/>
                        <a:pt x="106" y="96"/>
                        <a:pt x="114" y="100"/>
                      </a:cubicBezTo>
                      <a:cubicBezTo>
                        <a:pt x="127" y="106"/>
                        <a:pt x="135" y="118"/>
                        <a:pt x="150" y="121"/>
                      </a:cubicBezTo>
                      <a:cubicBezTo>
                        <a:pt x="158" y="125"/>
                        <a:pt x="166" y="134"/>
                        <a:pt x="174" y="136"/>
                      </a:cubicBezTo>
                      <a:cubicBezTo>
                        <a:pt x="180" y="140"/>
                        <a:pt x="187" y="143"/>
                        <a:pt x="193" y="147"/>
                      </a:cubicBezTo>
                      <a:cubicBezTo>
                        <a:pt x="220" y="160"/>
                        <a:pt x="220" y="160"/>
                        <a:pt x="244" y="174"/>
                      </a:cubicBezTo>
                      <a:cubicBezTo>
                        <a:pt x="267" y="181"/>
                        <a:pt x="277" y="182"/>
                        <a:pt x="294" y="184"/>
                      </a:cubicBezTo>
                      <a:cubicBezTo>
                        <a:pt x="311" y="191"/>
                        <a:pt x="301" y="169"/>
                        <a:pt x="295" y="166"/>
                      </a:cubicBezTo>
                      <a:cubicBezTo>
                        <a:pt x="298" y="161"/>
                        <a:pt x="289" y="133"/>
                        <a:pt x="273" y="120"/>
                      </a:cubicBezTo>
                      <a:cubicBezTo>
                        <a:pt x="268" y="107"/>
                        <a:pt x="262" y="106"/>
                        <a:pt x="253" y="94"/>
                      </a:cubicBezTo>
                      <a:cubicBezTo>
                        <a:pt x="240" y="85"/>
                        <a:pt x="240" y="84"/>
                        <a:pt x="232" y="76"/>
                      </a:cubicBezTo>
                      <a:cubicBezTo>
                        <a:pt x="220" y="67"/>
                        <a:pt x="212" y="61"/>
                        <a:pt x="205" y="57"/>
                      </a:cubicBezTo>
                      <a:cubicBezTo>
                        <a:pt x="184" y="42"/>
                        <a:pt x="183" y="36"/>
                        <a:pt x="153" y="24"/>
                      </a:cubicBezTo>
                      <a:cubicBezTo>
                        <a:pt x="146" y="21"/>
                        <a:pt x="139" y="19"/>
                        <a:pt x="132" y="16"/>
                      </a:cubicBezTo>
                      <a:cubicBezTo>
                        <a:pt x="123" y="11"/>
                        <a:pt x="112" y="11"/>
                        <a:pt x="102" y="9"/>
                      </a:cubicBezTo>
                      <a:cubicBezTo>
                        <a:pt x="72" y="1"/>
                        <a:pt x="90" y="6"/>
                        <a:pt x="42" y="3"/>
                      </a:cubicBezTo>
                      <a:cubicBezTo>
                        <a:pt x="54" y="0"/>
                        <a:pt x="9" y="2"/>
                        <a:pt x="0" y="6"/>
                      </a:cubicBezTo>
                      <a:close/>
                    </a:path>
                  </a:pathLst>
                </a:cu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4265" name="Text Box 17"/>
              <p:cNvSpPr txBox="1">
                <a:spLocks noChangeArrowheads="1"/>
              </p:cNvSpPr>
              <p:nvPr/>
            </p:nvSpPr>
            <p:spPr bwMode="auto">
              <a:xfrm>
                <a:off x="672" y="1776"/>
                <a:ext cx="1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P3. Podsistem nabavke</a:t>
                </a:r>
              </a:p>
            </p:txBody>
          </p:sp>
        </p:grp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76200" y="1066800"/>
            <a:ext cx="7315200" cy="5715000"/>
            <a:chOff x="48" y="672"/>
            <a:chExt cx="4608" cy="3600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112" y="672"/>
              <a:ext cx="2544" cy="1728"/>
              <a:chOff x="672" y="1920"/>
              <a:chExt cx="2544" cy="1728"/>
            </a:xfrm>
          </p:grpSpPr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2640" y="3210"/>
                <a:ext cx="576" cy="438"/>
                <a:chOff x="2640" y="3210"/>
                <a:chExt cx="576" cy="438"/>
              </a:xfrm>
            </p:grpSpPr>
            <p:sp>
              <p:nvSpPr>
                <p:cNvPr id="4260" name="Oval 21"/>
                <p:cNvSpPr>
                  <a:spLocks noChangeArrowheads="1"/>
                </p:cNvSpPr>
                <p:nvPr/>
              </p:nvSpPr>
              <p:spPr bwMode="auto">
                <a:xfrm>
                  <a:off x="2640" y="3216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4</a:t>
                  </a:r>
                </a:p>
              </p:txBody>
            </p:sp>
            <p:sp>
              <p:nvSpPr>
                <p:cNvPr id="4261" name="Freeform 22" descr="Wide upward diagonal"/>
                <p:cNvSpPr>
                  <a:spLocks/>
                </p:cNvSpPr>
                <p:nvPr/>
              </p:nvSpPr>
              <p:spPr bwMode="auto">
                <a:xfrm>
                  <a:off x="2743" y="3210"/>
                  <a:ext cx="418" cy="107"/>
                </a:xfrm>
                <a:custGeom>
                  <a:avLst/>
                  <a:gdLst>
                    <a:gd name="T0" fmla="*/ 13 w 418"/>
                    <a:gd name="T1" fmla="*/ 56 h 107"/>
                    <a:gd name="T2" fmla="*/ 20 w 418"/>
                    <a:gd name="T3" fmla="*/ 59 h 107"/>
                    <a:gd name="T4" fmla="*/ 46 w 418"/>
                    <a:gd name="T5" fmla="*/ 66 h 107"/>
                    <a:gd name="T6" fmla="*/ 61 w 418"/>
                    <a:gd name="T7" fmla="*/ 72 h 107"/>
                    <a:gd name="T8" fmla="*/ 83 w 418"/>
                    <a:gd name="T9" fmla="*/ 78 h 107"/>
                    <a:gd name="T10" fmla="*/ 101 w 418"/>
                    <a:gd name="T11" fmla="*/ 84 h 107"/>
                    <a:gd name="T12" fmla="*/ 119 w 418"/>
                    <a:gd name="T13" fmla="*/ 90 h 107"/>
                    <a:gd name="T14" fmla="*/ 173 w 418"/>
                    <a:gd name="T15" fmla="*/ 99 h 107"/>
                    <a:gd name="T16" fmla="*/ 238 w 418"/>
                    <a:gd name="T17" fmla="*/ 102 h 107"/>
                    <a:gd name="T18" fmla="*/ 298 w 418"/>
                    <a:gd name="T19" fmla="*/ 105 h 107"/>
                    <a:gd name="T20" fmla="*/ 391 w 418"/>
                    <a:gd name="T21" fmla="*/ 99 h 107"/>
                    <a:gd name="T22" fmla="*/ 415 w 418"/>
                    <a:gd name="T23" fmla="*/ 98 h 107"/>
                    <a:gd name="T24" fmla="*/ 403 w 418"/>
                    <a:gd name="T25" fmla="*/ 72 h 107"/>
                    <a:gd name="T26" fmla="*/ 332 w 418"/>
                    <a:gd name="T27" fmla="*/ 33 h 107"/>
                    <a:gd name="T28" fmla="*/ 311 w 418"/>
                    <a:gd name="T29" fmla="*/ 24 h 107"/>
                    <a:gd name="T30" fmla="*/ 302 w 418"/>
                    <a:gd name="T31" fmla="*/ 23 h 107"/>
                    <a:gd name="T32" fmla="*/ 299 w 418"/>
                    <a:gd name="T33" fmla="*/ 20 h 107"/>
                    <a:gd name="T34" fmla="*/ 254 w 418"/>
                    <a:gd name="T35" fmla="*/ 8 h 107"/>
                    <a:gd name="T36" fmla="*/ 190 w 418"/>
                    <a:gd name="T37" fmla="*/ 3 h 107"/>
                    <a:gd name="T38" fmla="*/ 137 w 418"/>
                    <a:gd name="T39" fmla="*/ 3 h 107"/>
                    <a:gd name="T40" fmla="*/ 65 w 418"/>
                    <a:gd name="T41" fmla="*/ 18 h 107"/>
                    <a:gd name="T42" fmla="*/ 31 w 418"/>
                    <a:gd name="T43" fmla="*/ 30 h 107"/>
                    <a:gd name="T44" fmla="*/ 8 w 418"/>
                    <a:gd name="T45" fmla="*/ 47 h 107"/>
                    <a:gd name="T46" fmla="*/ 13 w 418"/>
                    <a:gd name="T47" fmla="*/ 56 h 10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8"/>
                    <a:gd name="T73" fmla="*/ 0 h 107"/>
                    <a:gd name="T74" fmla="*/ 418 w 418"/>
                    <a:gd name="T75" fmla="*/ 107 h 10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8" h="107">
                      <a:moveTo>
                        <a:pt x="13" y="56"/>
                      </a:moveTo>
                      <a:cubicBezTo>
                        <a:pt x="28" y="58"/>
                        <a:pt x="10" y="53"/>
                        <a:pt x="20" y="59"/>
                      </a:cubicBezTo>
                      <a:cubicBezTo>
                        <a:pt x="29" y="60"/>
                        <a:pt x="37" y="65"/>
                        <a:pt x="46" y="66"/>
                      </a:cubicBezTo>
                      <a:cubicBezTo>
                        <a:pt x="58" y="72"/>
                        <a:pt x="52" y="70"/>
                        <a:pt x="61" y="72"/>
                      </a:cubicBezTo>
                      <a:cubicBezTo>
                        <a:pt x="68" y="77"/>
                        <a:pt x="74" y="77"/>
                        <a:pt x="83" y="78"/>
                      </a:cubicBezTo>
                      <a:cubicBezTo>
                        <a:pt x="89" y="81"/>
                        <a:pt x="94" y="83"/>
                        <a:pt x="101" y="84"/>
                      </a:cubicBezTo>
                      <a:cubicBezTo>
                        <a:pt x="115" y="90"/>
                        <a:pt x="109" y="88"/>
                        <a:pt x="119" y="90"/>
                      </a:cubicBezTo>
                      <a:cubicBezTo>
                        <a:pt x="134" y="92"/>
                        <a:pt x="158" y="98"/>
                        <a:pt x="173" y="99"/>
                      </a:cubicBezTo>
                      <a:cubicBezTo>
                        <a:pt x="200" y="102"/>
                        <a:pt x="200" y="101"/>
                        <a:pt x="238" y="102"/>
                      </a:cubicBezTo>
                      <a:cubicBezTo>
                        <a:pt x="268" y="105"/>
                        <a:pt x="284" y="107"/>
                        <a:pt x="298" y="105"/>
                      </a:cubicBezTo>
                      <a:cubicBezTo>
                        <a:pt x="333" y="104"/>
                        <a:pt x="362" y="104"/>
                        <a:pt x="391" y="99"/>
                      </a:cubicBezTo>
                      <a:cubicBezTo>
                        <a:pt x="404" y="102"/>
                        <a:pt x="414" y="101"/>
                        <a:pt x="415" y="98"/>
                      </a:cubicBezTo>
                      <a:cubicBezTo>
                        <a:pt x="418" y="92"/>
                        <a:pt x="406" y="74"/>
                        <a:pt x="403" y="72"/>
                      </a:cubicBezTo>
                      <a:cubicBezTo>
                        <a:pt x="381" y="57"/>
                        <a:pt x="359" y="42"/>
                        <a:pt x="332" y="33"/>
                      </a:cubicBezTo>
                      <a:cubicBezTo>
                        <a:pt x="326" y="31"/>
                        <a:pt x="317" y="25"/>
                        <a:pt x="311" y="24"/>
                      </a:cubicBezTo>
                      <a:cubicBezTo>
                        <a:pt x="310" y="23"/>
                        <a:pt x="303" y="24"/>
                        <a:pt x="302" y="23"/>
                      </a:cubicBezTo>
                      <a:cubicBezTo>
                        <a:pt x="300" y="20"/>
                        <a:pt x="302" y="21"/>
                        <a:pt x="299" y="20"/>
                      </a:cubicBezTo>
                      <a:cubicBezTo>
                        <a:pt x="285" y="16"/>
                        <a:pt x="268" y="9"/>
                        <a:pt x="254" y="8"/>
                      </a:cubicBezTo>
                      <a:cubicBezTo>
                        <a:pt x="232" y="2"/>
                        <a:pt x="214" y="0"/>
                        <a:pt x="190" y="3"/>
                      </a:cubicBezTo>
                      <a:cubicBezTo>
                        <a:pt x="170" y="0"/>
                        <a:pt x="160" y="2"/>
                        <a:pt x="137" y="3"/>
                      </a:cubicBezTo>
                      <a:cubicBezTo>
                        <a:pt x="103" y="14"/>
                        <a:pt x="104" y="6"/>
                        <a:pt x="65" y="18"/>
                      </a:cubicBezTo>
                      <a:cubicBezTo>
                        <a:pt x="59" y="23"/>
                        <a:pt x="36" y="27"/>
                        <a:pt x="31" y="30"/>
                      </a:cubicBezTo>
                      <a:cubicBezTo>
                        <a:pt x="24" y="34"/>
                        <a:pt x="20" y="38"/>
                        <a:pt x="8" y="47"/>
                      </a:cubicBezTo>
                      <a:cubicBezTo>
                        <a:pt x="0" y="61"/>
                        <a:pt x="13" y="40"/>
                        <a:pt x="13" y="56"/>
                      </a:cubicBezTo>
                      <a:close/>
                    </a:path>
                  </a:pathLst>
                </a:cu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4259" name="Text Box 23"/>
              <p:cNvSpPr txBox="1">
                <a:spLocks noChangeArrowheads="1"/>
              </p:cNvSpPr>
              <p:nvPr/>
            </p:nvSpPr>
            <p:spPr bwMode="auto">
              <a:xfrm>
                <a:off x="672" y="1920"/>
                <a:ext cx="1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P4. Podsistem prodaje</a:t>
                </a:r>
              </a:p>
            </p:txBody>
          </p:sp>
        </p:grpSp>
        <p:grpSp>
          <p:nvGrpSpPr>
            <p:cNvPr id="10" name="Group 24"/>
            <p:cNvGrpSpPr>
              <a:grpSpLocks/>
            </p:cNvGrpSpPr>
            <p:nvPr/>
          </p:nvGrpSpPr>
          <p:grpSpPr bwMode="auto">
            <a:xfrm>
              <a:off x="48" y="2544"/>
              <a:ext cx="2544" cy="1728"/>
              <a:chOff x="672" y="1920"/>
              <a:chExt cx="2544" cy="1728"/>
            </a:xfrm>
          </p:grpSpPr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>
                <a:off x="2640" y="3210"/>
                <a:ext cx="576" cy="438"/>
                <a:chOff x="2640" y="3210"/>
                <a:chExt cx="576" cy="438"/>
              </a:xfrm>
            </p:grpSpPr>
            <p:sp>
              <p:nvSpPr>
                <p:cNvPr id="4256" name="Oval 26"/>
                <p:cNvSpPr>
                  <a:spLocks noChangeArrowheads="1"/>
                </p:cNvSpPr>
                <p:nvPr/>
              </p:nvSpPr>
              <p:spPr bwMode="auto">
                <a:xfrm>
                  <a:off x="2640" y="3216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4</a:t>
                  </a:r>
                </a:p>
              </p:txBody>
            </p:sp>
            <p:sp>
              <p:nvSpPr>
                <p:cNvPr id="4257" name="Freeform 27" descr="Wide upward diagonal"/>
                <p:cNvSpPr>
                  <a:spLocks/>
                </p:cNvSpPr>
                <p:nvPr/>
              </p:nvSpPr>
              <p:spPr bwMode="auto">
                <a:xfrm>
                  <a:off x="2743" y="3210"/>
                  <a:ext cx="418" cy="107"/>
                </a:xfrm>
                <a:custGeom>
                  <a:avLst/>
                  <a:gdLst>
                    <a:gd name="T0" fmla="*/ 13 w 418"/>
                    <a:gd name="T1" fmla="*/ 56 h 107"/>
                    <a:gd name="T2" fmla="*/ 20 w 418"/>
                    <a:gd name="T3" fmla="*/ 59 h 107"/>
                    <a:gd name="T4" fmla="*/ 46 w 418"/>
                    <a:gd name="T5" fmla="*/ 66 h 107"/>
                    <a:gd name="T6" fmla="*/ 61 w 418"/>
                    <a:gd name="T7" fmla="*/ 72 h 107"/>
                    <a:gd name="T8" fmla="*/ 83 w 418"/>
                    <a:gd name="T9" fmla="*/ 78 h 107"/>
                    <a:gd name="T10" fmla="*/ 101 w 418"/>
                    <a:gd name="T11" fmla="*/ 84 h 107"/>
                    <a:gd name="T12" fmla="*/ 119 w 418"/>
                    <a:gd name="T13" fmla="*/ 90 h 107"/>
                    <a:gd name="T14" fmla="*/ 173 w 418"/>
                    <a:gd name="T15" fmla="*/ 99 h 107"/>
                    <a:gd name="T16" fmla="*/ 238 w 418"/>
                    <a:gd name="T17" fmla="*/ 102 h 107"/>
                    <a:gd name="T18" fmla="*/ 298 w 418"/>
                    <a:gd name="T19" fmla="*/ 105 h 107"/>
                    <a:gd name="T20" fmla="*/ 391 w 418"/>
                    <a:gd name="T21" fmla="*/ 99 h 107"/>
                    <a:gd name="T22" fmla="*/ 415 w 418"/>
                    <a:gd name="T23" fmla="*/ 98 h 107"/>
                    <a:gd name="T24" fmla="*/ 403 w 418"/>
                    <a:gd name="T25" fmla="*/ 72 h 107"/>
                    <a:gd name="T26" fmla="*/ 332 w 418"/>
                    <a:gd name="T27" fmla="*/ 33 h 107"/>
                    <a:gd name="T28" fmla="*/ 311 w 418"/>
                    <a:gd name="T29" fmla="*/ 24 h 107"/>
                    <a:gd name="T30" fmla="*/ 302 w 418"/>
                    <a:gd name="T31" fmla="*/ 23 h 107"/>
                    <a:gd name="T32" fmla="*/ 299 w 418"/>
                    <a:gd name="T33" fmla="*/ 20 h 107"/>
                    <a:gd name="T34" fmla="*/ 254 w 418"/>
                    <a:gd name="T35" fmla="*/ 8 h 107"/>
                    <a:gd name="T36" fmla="*/ 190 w 418"/>
                    <a:gd name="T37" fmla="*/ 3 h 107"/>
                    <a:gd name="T38" fmla="*/ 137 w 418"/>
                    <a:gd name="T39" fmla="*/ 3 h 107"/>
                    <a:gd name="T40" fmla="*/ 65 w 418"/>
                    <a:gd name="T41" fmla="*/ 18 h 107"/>
                    <a:gd name="T42" fmla="*/ 31 w 418"/>
                    <a:gd name="T43" fmla="*/ 30 h 107"/>
                    <a:gd name="T44" fmla="*/ 8 w 418"/>
                    <a:gd name="T45" fmla="*/ 47 h 107"/>
                    <a:gd name="T46" fmla="*/ 13 w 418"/>
                    <a:gd name="T47" fmla="*/ 56 h 10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8"/>
                    <a:gd name="T73" fmla="*/ 0 h 107"/>
                    <a:gd name="T74" fmla="*/ 418 w 418"/>
                    <a:gd name="T75" fmla="*/ 107 h 10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8" h="107">
                      <a:moveTo>
                        <a:pt x="13" y="56"/>
                      </a:moveTo>
                      <a:cubicBezTo>
                        <a:pt x="28" y="58"/>
                        <a:pt x="10" y="53"/>
                        <a:pt x="20" y="59"/>
                      </a:cubicBezTo>
                      <a:cubicBezTo>
                        <a:pt x="29" y="60"/>
                        <a:pt x="37" y="65"/>
                        <a:pt x="46" y="66"/>
                      </a:cubicBezTo>
                      <a:cubicBezTo>
                        <a:pt x="58" y="72"/>
                        <a:pt x="52" y="70"/>
                        <a:pt x="61" y="72"/>
                      </a:cubicBezTo>
                      <a:cubicBezTo>
                        <a:pt x="68" y="77"/>
                        <a:pt x="74" y="77"/>
                        <a:pt x="83" y="78"/>
                      </a:cubicBezTo>
                      <a:cubicBezTo>
                        <a:pt x="89" y="81"/>
                        <a:pt x="94" y="83"/>
                        <a:pt x="101" y="84"/>
                      </a:cubicBezTo>
                      <a:cubicBezTo>
                        <a:pt x="115" y="90"/>
                        <a:pt x="109" y="88"/>
                        <a:pt x="119" y="90"/>
                      </a:cubicBezTo>
                      <a:cubicBezTo>
                        <a:pt x="134" y="92"/>
                        <a:pt x="158" y="98"/>
                        <a:pt x="173" y="99"/>
                      </a:cubicBezTo>
                      <a:cubicBezTo>
                        <a:pt x="200" y="102"/>
                        <a:pt x="200" y="101"/>
                        <a:pt x="238" y="102"/>
                      </a:cubicBezTo>
                      <a:cubicBezTo>
                        <a:pt x="268" y="105"/>
                        <a:pt x="284" y="107"/>
                        <a:pt x="298" y="105"/>
                      </a:cubicBezTo>
                      <a:cubicBezTo>
                        <a:pt x="333" y="104"/>
                        <a:pt x="362" y="104"/>
                        <a:pt x="391" y="99"/>
                      </a:cubicBezTo>
                      <a:cubicBezTo>
                        <a:pt x="404" y="102"/>
                        <a:pt x="414" y="101"/>
                        <a:pt x="415" y="98"/>
                      </a:cubicBezTo>
                      <a:cubicBezTo>
                        <a:pt x="418" y="92"/>
                        <a:pt x="406" y="74"/>
                        <a:pt x="403" y="72"/>
                      </a:cubicBezTo>
                      <a:cubicBezTo>
                        <a:pt x="381" y="57"/>
                        <a:pt x="359" y="42"/>
                        <a:pt x="332" y="33"/>
                      </a:cubicBezTo>
                      <a:cubicBezTo>
                        <a:pt x="326" y="31"/>
                        <a:pt x="317" y="25"/>
                        <a:pt x="311" y="24"/>
                      </a:cubicBezTo>
                      <a:cubicBezTo>
                        <a:pt x="310" y="23"/>
                        <a:pt x="303" y="24"/>
                        <a:pt x="302" y="23"/>
                      </a:cubicBezTo>
                      <a:cubicBezTo>
                        <a:pt x="300" y="20"/>
                        <a:pt x="302" y="21"/>
                        <a:pt x="299" y="20"/>
                      </a:cubicBezTo>
                      <a:cubicBezTo>
                        <a:pt x="285" y="16"/>
                        <a:pt x="268" y="9"/>
                        <a:pt x="254" y="8"/>
                      </a:cubicBezTo>
                      <a:cubicBezTo>
                        <a:pt x="232" y="2"/>
                        <a:pt x="214" y="0"/>
                        <a:pt x="190" y="3"/>
                      </a:cubicBezTo>
                      <a:cubicBezTo>
                        <a:pt x="170" y="0"/>
                        <a:pt x="160" y="2"/>
                        <a:pt x="137" y="3"/>
                      </a:cubicBezTo>
                      <a:cubicBezTo>
                        <a:pt x="103" y="14"/>
                        <a:pt x="104" y="6"/>
                        <a:pt x="65" y="18"/>
                      </a:cubicBezTo>
                      <a:cubicBezTo>
                        <a:pt x="59" y="23"/>
                        <a:pt x="36" y="27"/>
                        <a:pt x="31" y="30"/>
                      </a:cubicBezTo>
                      <a:cubicBezTo>
                        <a:pt x="24" y="34"/>
                        <a:pt x="20" y="38"/>
                        <a:pt x="8" y="47"/>
                      </a:cubicBezTo>
                      <a:cubicBezTo>
                        <a:pt x="0" y="61"/>
                        <a:pt x="13" y="40"/>
                        <a:pt x="13" y="56"/>
                      </a:cubicBezTo>
                      <a:close/>
                    </a:path>
                  </a:pathLst>
                </a:cu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4255" name="Text Box 28"/>
              <p:cNvSpPr txBox="1">
                <a:spLocks noChangeArrowheads="1"/>
              </p:cNvSpPr>
              <p:nvPr/>
            </p:nvSpPr>
            <p:spPr bwMode="auto">
              <a:xfrm>
                <a:off x="672" y="1920"/>
                <a:ext cx="1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P4. Podsistem prodaje</a:t>
                </a:r>
              </a:p>
            </p:txBody>
          </p:sp>
        </p:grpSp>
      </p:grp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76200" y="1295400"/>
            <a:ext cx="8153400" cy="5334000"/>
            <a:chOff x="48" y="816"/>
            <a:chExt cx="5136" cy="3360"/>
          </a:xfrm>
        </p:grpSpPr>
        <p:grpSp>
          <p:nvGrpSpPr>
            <p:cNvPr id="13" name="Group 30"/>
            <p:cNvGrpSpPr>
              <a:grpSpLocks/>
            </p:cNvGrpSpPr>
            <p:nvPr/>
          </p:nvGrpSpPr>
          <p:grpSpPr bwMode="auto">
            <a:xfrm>
              <a:off x="2112" y="816"/>
              <a:ext cx="3072" cy="1488"/>
              <a:chOff x="672" y="2064"/>
              <a:chExt cx="3072" cy="1488"/>
            </a:xfrm>
          </p:grpSpPr>
          <p:grpSp>
            <p:nvGrpSpPr>
              <p:cNvPr id="14" name="Group 31"/>
              <p:cNvGrpSpPr>
                <a:grpSpLocks/>
              </p:cNvGrpSpPr>
              <p:nvPr/>
            </p:nvGrpSpPr>
            <p:grpSpPr bwMode="auto">
              <a:xfrm>
                <a:off x="3168" y="3120"/>
                <a:ext cx="576" cy="432"/>
                <a:chOff x="3168" y="3120"/>
                <a:chExt cx="576" cy="432"/>
              </a:xfrm>
            </p:grpSpPr>
            <p:sp>
              <p:nvSpPr>
                <p:cNvPr id="4250" name="Oval 32"/>
                <p:cNvSpPr>
                  <a:spLocks noChangeArrowheads="1"/>
                </p:cNvSpPr>
                <p:nvPr/>
              </p:nvSpPr>
              <p:spPr bwMode="auto">
                <a:xfrm>
                  <a:off x="3168" y="3120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5</a:t>
                  </a:r>
                </a:p>
              </p:txBody>
            </p:sp>
            <p:sp>
              <p:nvSpPr>
                <p:cNvPr id="4251" name="Freeform 33" descr="Wide upward diagonal"/>
                <p:cNvSpPr>
                  <a:spLocks/>
                </p:cNvSpPr>
                <p:nvPr/>
              </p:nvSpPr>
              <p:spPr bwMode="auto">
                <a:xfrm>
                  <a:off x="3174" y="3120"/>
                  <a:ext cx="390" cy="183"/>
                </a:xfrm>
                <a:custGeom>
                  <a:avLst/>
                  <a:gdLst>
                    <a:gd name="T0" fmla="*/ 0 w 390"/>
                    <a:gd name="T1" fmla="*/ 183 h 183"/>
                    <a:gd name="T2" fmla="*/ 18 w 390"/>
                    <a:gd name="T3" fmla="*/ 144 h 183"/>
                    <a:gd name="T4" fmla="*/ 41 w 390"/>
                    <a:gd name="T5" fmla="*/ 110 h 183"/>
                    <a:gd name="T6" fmla="*/ 77 w 390"/>
                    <a:gd name="T7" fmla="*/ 74 h 183"/>
                    <a:gd name="T8" fmla="*/ 96 w 390"/>
                    <a:gd name="T9" fmla="*/ 56 h 183"/>
                    <a:gd name="T10" fmla="*/ 113 w 390"/>
                    <a:gd name="T11" fmla="*/ 42 h 183"/>
                    <a:gd name="T12" fmla="*/ 126 w 390"/>
                    <a:gd name="T13" fmla="*/ 36 h 183"/>
                    <a:gd name="T14" fmla="*/ 161 w 390"/>
                    <a:gd name="T15" fmla="*/ 26 h 183"/>
                    <a:gd name="T16" fmla="*/ 252 w 390"/>
                    <a:gd name="T17" fmla="*/ 8 h 183"/>
                    <a:gd name="T18" fmla="*/ 351 w 390"/>
                    <a:gd name="T19" fmla="*/ 9 h 183"/>
                    <a:gd name="T20" fmla="*/ 381 w 390"/>
                    <a:gd name="T21" fmla="*/ 24 h 183"/>
                    <a:gd name="T22" fmla="*/ 389 w 390"/>
                    <a:gd name="T23" fmla="*/ 38 h 183"/>
                    <a:gd name="T24" fmla="*/ 375 w 390"/>
                    <a:gd name="T25" fmla="*/ 48 h 183"/>
                    <a:gd name="T26" fmla="*/ 357 w 390"/>
                    <a:gd name="T27" fmla="*/ 60 h 183"/>
                    <a:gd name="T28" fmla="*/ 336 w 390"/>
                    <a:gd name="T29" fmla="*/ 72 h 183"/>
                    <a:gd name="T30" fmla="*/ 321 w 390"/>
                    <a:gd name="T31" fmla="*/ 80 h 183"/>
                    <a:gd name="T32" fmla="*/ 296 w 390"/>
                    <a:gd name="T33" fmla="*/ 95 h 183"/>
                    <a:gd name="T34" fmla="*/ 275 w 390"/>
                    <a:gd name="T35" fmla="*/ 104 h 183"/>
                    <a:gd name="T36" fmla="*/ 242 w 390"/>
                    <a:gd name="T37" fmla="*/ 117 h 183"/>
                    <a:gd name="T38" fmla="*/ 215 w 390"/>
                    <a:gd name="T39" fmla="*/ 128 h 183"/>
                    <a:gd name="T40" fmla="*/ 185 w 390"/>
                    <a:gd name="T41" fmla="*/ 141 h 183"/>
                    <a:gd name="T42" fmla="*/ 101 w 390"/>
                    <a:gd name="T43" fmla="*/ 165 h 183"/>
                    <a:gd name="T44" fmla="*/ 81 w 390"/>
                    <a:gd name="T45" fmla="*/ 168 h 183"/>
                    <a:gd name="T46" fmla="*/ 57 w 390"/>
                    <a:gd name="T47" fmla="*/ 174 h 183"/>
                    <a:gd name="T48" fmla="*/ 0 w 390"/>
                    <a:gd name="T49" fmla="*/ 183 h 18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90"/>
                    <a:gd name="T76" fmla="*/ 0 h 183"/>
                    <a:gd name="T77" fmla="*/ 390 w 390"/>
                    <a:gd name="T78" fmla="*/ 183 h 18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90" h="183">
                      <a:moveTo>
                        <a:pt x="0" y="183"/>
                      </a:moveTo>
                      <a:cubicBezTo>
                        <a:pt x="4" y="171"/>
                        <a:pt x="8" y="152"/>
                        <a:pt x="18" y="144"/>
                      </a:cubicBezTo>
                      <a:cubicBezTo>
                        <a:pt x="22" y="133"/>
                        <a:pt x="31" y="116"/>
                        <a:pt x="41" y="110"/>
                      </a:cubicBezTo>
                      <a:cubicBezTo>
                        <a:pt x="42" y="103"/>
                        <a:pt x="68" y="79"/>
                        <a:pt x="77" y="74"/>
                      </a:cubicBezTo>
                      <a:cubicBezTo>
                        <a:pt x="81" y="68"/>
                        <a:pt x="89" y="58"/>
                        <a:pt x="96" y="56"/>
                      </a:cubicBezTo>
                      <a:cubicBezTo>
                        <a:pt x="103" y="51"/>
                        <a:pt x="106" y="47"/>
                        <a:pt x="113" y="42"/>
                      </a:cubicBezTo>
                      <a:cubicBezTo>
                        <a:pt x="117" y="40"/>
                        <a:pt x="126" y="36"/>
                        <a:pt x="126" y="36"/>
                      </a:cubicBezTo>
                      <a:cubicBezTo>
                        <a:pt x="141" y="30"/>
                        <a:pt x="140" y="27"/>
                        <a:pt x="161" y="26"/>
                      </a:cubicBezTo>
                      <a:cubicBezTo>
                        <a:pt x="190" y="16"/>
                        <a:pt x="222" y="12"/>
                        <a:pt x="252" y="8"/>
                      </a:cubicBezTo>
                      <a:cubicBezTo>
                        <a:pt x="277" y="0"/>
                        <a:pt x="323" y="8"/>
                        <a:pt x="351" y="9"/>
                      </a:cubicBezTo>
                      <a:cubicBezTo>
                        <a:pt x="361" y="12"/>
                        <a:pt x="372" y="17"/>
                        <a:pt x="381" y="24"/>
                      </a:cubicBezTo>
                      <a:cubicBezTo>
                        <a:pt x="383" y="30"/>
                        <a:pt x="387" y="32"/>
                        <a:pt x="389" y="38"/>
                      </a:cubicBezTo>
                      <a:cubicBezTo>
                        <a:pt x="390" y="47"/>
                        <a:pt x="383" y="46"/>
                        <a:pt x="375" y="48"/>
                      </a:cubicBezTo>
                      <a:cubicBezTo>
                        <a:pt x="368" y="52"/>
                        <a:pt x="364" y="59"/>
                        <a:pt x="357" y="60"/>
                      </a:cubicBezTo>
                      <a:cubicBezTo>
                        <a:pt x="349" y="66"/>
                        <a:pt x="346" y="70"/>
                        <a:pt x="336" y="72"/>
                      </a:cubicBezTo>
                      <a:cubicBezTo>
                        <a:pt x="329" y="75"/>
                        <a:pt x="328" y="78"/>
                        <a:pt x="321" y="80"/>
                      </a:cubicBezTo>
                      <a:cubicBezTo>
                        <a:pt x="312" y="90"/>
                        <a:pt x="306" y="90"/>
                        <a:pt x="296" y="95"/>
                      </a:cubicBezTo>
                      <a:cubicBezTo>
                        <a:pt x="290" y="100"/>
                        <a:pt x="283" y="103"/>
                        <a:pt x="275" y="104"/>
                      </a:cubicBezTo>
                      <a:cubicBezTo>
                        <a:pt x="264" y="111"/>
                        <a:pt x="254" y="112"/>
                        <a:pt x="242" y="117"/>
                      </a:cubicBezTo>
                      <a:cubicBezTo>
                        <a:pt x="235" y="124"/>
                        <a:pt x="225" y="126"/>
                        <a:pt x="215" y="128"/>
                      </a:cubicBezTo>
                      <a:cubicBezTo>
                        <a:pt x="198" y="137"/>
                        <a:pt x="203" y="135"/>
                        <a:pt x="185" y="141"/>
                      </a:cubicBezTo>
                      <a:cubicBezTo>
                        <a:pt x="165" y="150"/>
                        <a:pt x="149" y="158"/>
                        <a:pt x="101" y="165"/>
                      </a:cubicBezTo>
                      <a:cubicBezTo>
                        <a:pt x="95" y="169"/>
                        <a:pt x="88" y="167"/>
                        <a:pt x="81" y="168"/>
                      </a:cubicBezTo>
                      <a:cubicBezTo>
                        <a:pt x="73" y="172"/>
                        <a:pt x="65" y="172"/>
                        <a:pt x="57" y="174"/>
                      </a:cubicBezTo>
                      <a:cubicBezTo>
                        <a:pt x="39" y="183"/>
                        <a:pt x="18" y="174"/>
                        <a:pt x="0" y="183"/>
                      </a:cubicBezTo>
                      <a:close/>
                    </a:path>
                  </a:pathLst>
                </a:cu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4249" name="Text Box 34"/>
              <p:cNvSpPr txBox="1">
                <a:spLocks noChangeArrowheads="1"/>
              </p:cNvSpPr>
              <p:nvPr/>
            </p:nvSpPr>
            <p:spPr bwMode="auto">
              <a:xfrm>
                <a:off x="672" y="2064"/>
                <a:ext cx="1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P5. Podsistem finansija</a:t>
                </a:r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48" y="2688"/>
              <a:ext cx="3072" cy="1488"/>
              <a:chOff x="672" y="2064"/>
              <a:chExt cx="3072" cy="1488"/>
            </a:xfrm>
          </p:grpSpPr>
          <p:grpSp>
            <p:nvGrpSpPr>
              <p:cNvPr id="16" name="Group 36"/>
              <p:cNvGrpSpPr>
                <a:grpSpLocks/>
              </p:cNvGrpSpPr>
              <p:nvPr/>
            </p:nvGrpSpPr>
            <p:grpSpPr bwMode="auto">
              <a:xfrm>
                <a:off x="3168" y="3120"/>
                <a:ext cx="576" cy="432"/>
                <a:chOff x="3168" y="3120"/>
                <a:chExt cx="576" cy="432"/>
              </a:xfrm>
            </p:grpSpPr>
            <p:sp>
              <p:nvSpPr>
                <p:cNvPr id="4246" name="Oval 37"/>
                <p:cNvSpPr>
                  <a:spLocks noChangeArrowheads="1"/>
                </p:cNvSpPr>
                <p:nvPr/>
              </p:nvSpPr>
              <p:spPr bwMode="auto">
                <a:xfrm>
                  <a:off x="3168" y="3120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5</a:t>
                  </a:r>
                </a:p>
              </p:txBody>
            </p:sp>
            <p:sp>
              <p:nvSpPr>
                <p:cNvPr id="4247" name="Freeform 38" descr="Wide upward diagonal"/>
                <p:cNvSpPr>
                  <a:spLocks/>
                </p:cNvSpPr>
                <p:nvPr/>
              </p:nvSpPr>
              <p:spPr bwMode="auto">
                <a:xfrm>
                  <a:off x="3174" y="3120"/>
                  <a:ext cx="390" cy="183"/>
                </a:xfrm>
                <a:custGeom>
                  <a:avLst/>
                  <a:gdLst>
                    <a:gd name="T0" fmla="*/ 0 w 390"/>
                    <a:gd name="T1" fmla="*/ 183 h 183"/>
                    <a:gd name="T2" fmla="*/ 18 w 390"/>
                    <a:gd name="T3" fmla="*/ 144 h 183"/>
                    <a:gd name="T4" fmla="*/ 41 w 390"/>
                    <a:gd name="T5" fmla="*/ 110 h 183"/>
                    <a:gd name="T6" fmla="*/ 77 w 390"/>
                    <a:gd name="T7" fmla="*/ 74 h 183"/>
                    <a:gd name="T8" fmla="*/ 96 w 390"/>
                    <a:gd name="T9" fmla="*/ 56 h 183"/>
                    <a:gd name="T10" fmla="*/ 113 w 390"/>
                    <a:gd name="T11" fmla="*/ 42 h 183"/>
                    <a:gd name="T12" fmla="*/ 126 w 390"/>
                    <a:gd name="T13" fmla="*/ 36 h 183"/>
                    <a:gd name="T14" fmla="*/ 161 w 390"/>
                    <a:gd name="T15" fmla="*/ 26 h 183"/>
                    <a:gd name="T16" fmla="*/ 252 w 390"/>
                    <a:gd name="T17" fmla="*/ 8 h 183"/>
                    <a:gd name="T18" fmla="*/ 351 w 390"/>
                    <a:gd name="T19" fmla="*/ 9 h 183"/>
                    <a:gd name="T20" fmla="*/ 381 w 390"/>
                    <a:gd name="T21" fmla="*/ 24 h 183"/>
                    <a:gd name="T22" fmla="*/ 389 w 390"/>
                    <a:gd name="T23" fmla="*/ 38 h 183"/>
                    <a:gd name="T24" fmla="*/ 375 w 390"/>
                    <a:gd name="T25" fmla="*/ 48 h 183"/>
                    <a:gd name="T26" fmla="*/ 357 w 390"/>
                    <a:gd name="T27" fmla="*/ 60 h 183"/>
                    <a:gd name="T28" fmla="*/ 336 w 390"/>
                    <a:gd name="T29" fmla="*/ 72 h 183"/>
                    <a:gd name="T30" fmla="*/ 321 w 390"/>
                    <a:gd name="T31" fmla="*/ 80 h 183"/>
                    <a:gd name="T32" fmla="*/ 296 w 390"/>
                    <a:gd name="T33" fmla="*/ 95 h 183"/>
                    <a:gd name="T34" fmla="*/ 275 w 390"/>
                    <a:gd name="T35" fmla="*/ 104 h 183"/>
                    <a:gd name="T36" fmla="*/ 242 w 390"/>
                    <a:gd name="T37" fmla="*/ 117 h 183"/>
                    <a:gd name="T38" fmla="*/ 215 w 390"/>
                    <a:gd name="T39" fmla="*/ 128 h 183"/>
                    <a:gd name="T40" fmla="*/ 185 w 390"/>
                    <a:gd name="T41" fmla="*/ 141 h 183"/>
                    <a:gd name="T42" fmla="*/ 101 w 390"/>
                    <a:gd name="T43" fmla="*/ 165 h 183"/>
                    <a:gd name="T44" fmla="*/ 81 w 390"/>
                    <a:gd name="T45" fmla="*/ 168 h 183"/>
                    <a:gd name="T46" fmla="*/ 57 w 390"/>
                    <a:gd name="T47" fmla="*/ 174 h 183"/>
                    <a:gd name="T48" fmla="*/ 0 w 390"/>
                    <a:gd name="T49" fmla="*/ 183 h 18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90"/>
                    <a:gd name="T76" fmla="*/ 0 h 183"/>
                    <a:gd name="T77" fmla="*/ 390 w 390"/>
                    <a:gd name="T78" fmla="*/ 183 h 18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90" h="183">
                      <a:moveTo>
                        <a:pt x="0" y="183"/>
                      </a:moveTo>
                      <a:cubicBezTo>
                        <a:pt x="4" y="171"/>
                        <a:pt x="8" y="152"/>
                        <a:pt x="18" y="144"/>
                      </a:cubicBezTo>
                      <a:cubicBezTo>
                        <a:pt x="22" y="133"/>
                        <a:pt x="31" y="116"/>
                        <a:pt x="41" y="110"/>
                      </a:cubicBezTo>
                      <a:cubicBezTo>
                        <a:pt x="42" y="103"/>
                        <a:pt x="68" y="79"/>
                        <a:pt x="77" y="74"/>
                      </a:cubicBezTo>
                      <a:cubicBezTo>
                        <a:pt x="81" y="68"/>
                        <a:pt x="89" y="58"/>
                        <a:pt x="96" y="56"/>
                      </a:cubicBezTo>
                      <a:cubicBezTo>
                        <a:pt x="103" y="51"/>
                        <a:pt x="106" y="47"/>
                        <a:pt x="113" y="42"/>
                      </a:cubicBezTo>
                      <a:cubicBezTo>
                        <a:pt x="117" y="40"/>
                        <a:pt x="126" y="36"/>
                        <a:pt x="126" y="36"/>
                      </a:cubicBezTo>
                      <a:cubicBezTo>
                        <a:pt x="141" y="30"/>
                        <a:pt x="140" y="27"/>
                        <a:pt x="161" y="26"/>
                      </a:cubicBezTo>
                      <a:cubicBezTo>
                        <a:pt x="190" y="16"/>
                        <a:pt x="222" y="12"/>
                        <a:pt x="252" y="8"/>
                      </a:cubicBezTo>
                      <a:cubicBezTo>
                        <a:pt x="277" y="0"/>
                        <a:pt x="323" y="8"/>
                        <a:pt x="351" y="9"/>
                      </a:cubicBezTo>
                      <a:cubicBezTo>
                        <a:pt x="361" y="12"/>
                        <a:pt x="372" y="17"/>
                        <a:pt x="381" y="24"/>
                      </a:cubicBezTo>
                      <a:cubicBezTo>
                        <a:pt x="383" y="30"/>
                        <a:pt x="387" y="32"/>
                        <a:pt x="389" y="38"/>
                      </a:cubicBezTo>
                      <a:cubicBezTo>
                        <a:pt x="390" y="47"/>
                        <a:pt x="383" y="46"/>
                        <a:pt x="375" y="48"/>
                      </a:cubicBezTo>
                      <a:cubicBezTo>
                        <a:pt x="368" y="52"/>
                        <a:pt x="364" y="59"/>
                        <a:pt x="357" y="60"/>
                      </a:cubicBezTo>
                      <a:cubicBezTo>
                        <a:pt x="349" y="66"/>
                        <a:pt x="346" y="70"/>
                        <a:pt x="336" y="72"/>
                      </a:cubicBezTo>
                      <a:cubicBezTo>
                        <a:pt x="329" y="75"/>
                        <a:pt x="328" y="78"/>
                        <a:pt x="321" y="80"/>
                      </a:cubicBezTo>
                      <a:cubicBezTo>
                        <a:pt x="312" y="90"/>
                        <a:pt x="306" y="90"/>
                        <a:pt x="296" y="95"/>
                      </a:cubicBezTo>
                      <a:cubicBezTo>
                        <a:pt x="290" y="100"/>
                        <a:pt x="283" y="103"/>
                        <a:pt x="275" y="104"/>
                      </a:cubicBezTo>
                      <a:cubicBezTo>
                        <a:pt x="264" y="111"/>
                        <a:pt x="254" y="112"/>
                        <a:pt x="242" y="117"/>
                      </a:cubicBezTo>
                      <a:cubicBezTo>
                        <a:pt x="235" y="124"/>
                        <a:pt x="225" y="126"/>
                        <a:pt x="215" y="128"/>
                      </a:cubicBezTo>
                      <a:cubicBezTo>
                        <a:pt x="198" y="137"/>
                        <a:pt x="203" y="135"/>
                        <a:pt x="185" y="141"/>
                      </a:cubicBezTo>
                      <a:cubicBezTo>
                        <a:pt x="165" y="150"/>
                        <a:pt x="149" y="158"/>
                        <a:pt x="101" y="165"/>
                      </a:cubicBezTo>
                      <a:cubicBezTo>
                        <a:pt x="95" y="169"/>
                        <a:pt x="88" y="167"/>
                        <a:pt x="81" y="168"/>
                      </a:cubicBezTo>
                      <a:cubicBezTo>
                        <a:pt x="73" y="172"/>
                        <a:pt x="65" y="172"/>
                        <a:pt x="57" y="174"/>
                      </a:cubicBezTo>
                      <a:cubicBezTo>
                        <a:pt x="39" y="183"/>
                        <a:pt x="18" y="174"/>
                        <a:pt x="0" y="183"/>
                      </a:cubicBezTo>
                      <a:close/>
                    </a:path>
                  </a:pathLst>
                </a:cu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4245" name="Text Box 39"/>
              <p:cNvSpPr txBox="1">
                <a:spLocks noChangeArrowheads="1"/>
              </p:cNvSpPr>
              <p:nvPr/>
            </p:nvSpPr>
            <p:spPr bwMode="auto">
              <a:xfrm>
                <a:off x="672" y="2064"/>
                <a:ext cx="1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P5. Podsistem finansija</a:t>
                </a:r>
              </a:p>
            </p:txBody>
          </p:sp>
        </p:grpSp>
      </p:grpSp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76200" y="1524000"/>
            <a:ext cx="8763000" cy="4724400"/>
            <a:chOff x="48" y="960"/>
            <a:chExt cx="5520" cy="2976"/>
          </a:xfrm>
        </p:grpSpPr>
        <p:grpSp>
          <p:nvGrpSpPr>
            <p:cNvPr id="18" name="Group 41"/>
            <p:cNvGrpSpPr>
              <a:grpSpLocks/>
            </p:cNvGrpSpPr>
            <p:nvPr/>
          </p:nvGrpSpPr>
          <p:grpSpPr bwMode="auto">
            <a:xfrm>
              <a:off x="2112" y="960"/>
              <a:ext cx="3456" cy="1104"/>
              <a:chOff x="672" y="2208"/>
              <a:chExt cx="3456" cy="1104"/>
            </a:xfrm>
          </p:grpSpPr>
          <p:grpSp>
            <p:nvGrpSpPr>
              <p:cNvPr id="19" name="Group 42"/>
              <p:cNvGrpSpPr>
                <a:grpSpLocks/>
              </p:cNvGrpSpPr>
              <p:nvPr/>
            </p:nvGrpSpPr>
            <p:grpSpPr bwMode="auto">
              <a:xfrm>
                <a:off x="3547" y="2877"/>
                <a:ext cx="581" cy="435"/>
                <a:chOff x="3547" y="2877"/>
                <a:chExt cx="581" cy="435"/>
              </a:xfrm>
            </p:grpSpPr>
            <p:sp>
              <p:nvSpPr>
                <p:cNvPr id="4240" name="Oval 43"/>
                <p:cNvSpPr>
                  <a:spLocks noChangeArrowheads="1"/>
                </p:cNvSpPr>
                <p:nvPr/>
              </p:nvSpPr>
              <p:spPr bwMode="auto">
                <a:xfrm>
                  <a:off x="3552" y="2880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6</a:t>
                  </a:r>
                </a:p>
              </p:txBody>
            </p:sp>
            <p:sp>
              <p:nvSpPr>
                <p:cNvPr id="4241" name="Freeform 44" descr="Wide upward diagonal"/>
                <p:cNvSpPr>
                  <a:spLocks/>
                </p:cNvSpPr>
                <p:nvPr/>
              </p:nvSpPr>
              <p:spPr bwMode="auto">
                <a:xfrm>
                  <a:off x="3547" y="2877"/>
                  <a:ext cx="247" cy="274"/>
                </a:xfrm>
                <a:custGeom>
                  <a:avLst/>
                  <a:gdLst>
                    <a:gd name="T0" fmla="*/ 35 w 247"/>
                    <a:gd name="T1" fmla="*/ 267 h 274"/>
                    <a:gd name="T2" fmla="*/ 56 w 247"/>
                    <a:gd name="T3" fmla="*/ 252 h 274"/>
                    <a:gd name="T4" fmla="*/ 71 w 247"/>
                    <a:gd name="T5" fmla="*/ 242 h 274"/>
                    <a:gd name="T6" fmla="*/ 79 w 247"/>
                    <a:gd name="T7" fmla="*/ 239 h 274"/>
                    <a:gd name="T8" fmla="*/ 94 w 247"/>
                    <a:gd name="T9" fmla="*/ 225 h 274"/>
                    <a:gd name="T10" fmla="*/ 106 w 247"/>
                    <a:gd name="T11" fmla="*/ 210 h 274"/>
                    <a:gd name="T12" fmla="*/ 116 w 247"/>
                    <a:gd name="T13" fmla="*/ 200 h 274"/>
                    <a:gd name="T14" fmla="*/ 134 w 247"/>
                    <a:gd name="T15" fmla="*/ 185 h 274"/>
                    <a:gd name="T16" fmla="*/ 158 w 247"/>
                    <a:gd name="T17" fmla="*/ 156 h 274"/>
                    <a:gd name="T18" fmla="*/ 167 w 247"/>
                    <a:gd name="T19" fmla="*/ 141 h 274"/>
                    <a:gd name="T20" fmla="*/ 196 w 247"/>
                    <a:gd name="T21" fmla="*/ 107 h 274"/>
                    <a:gd name="T22" fmla="*/ 208 w 247"/>
                    <a:gd name="T23" fmla="*/ 87 h 274"/>
                    <a:gd name="T24" fmla="*/ 226 w 247"/>
                    <a:gd name="T25" fmla="*/ 54 h 274"/>
                    <a:gd name="T26" fmla="*/ 239 w 247"/>
                    <a:gd name="T27" fmla="*/ 24 h 274"/>
                    <a:gd name="T28" fmla="*/ 214 w 247"/>
                    <a:gd name="T29" fmla="*/ 6 h 274"/>
                    <a:gd name="T30" fmla="*/ 175 w 247"/>
                    <a:gd name="T31" fmla="*/ 18 h 274"/>
                    <a:gd name="T32" fmla="*/ 149 w 247"/>
                    <a:gd name="T33" fmla="*/ 26 h 274"/>
                    <a:gd name="T34" fmla="*/ 128 w 247"/>
                    <a:gd name="T35" fmla="*/ 39 h 274"/>
                    <a:gd name="T36" fmla="*/ 110 w 247"/>
                    <a:gd name="T37" fmla="*/ 48 h 274"/>
                    <a:gd name="T38" fmla="*/ 64 w 247"/>
                    <a:gd name="T39" fmla="*/ 81 h 274"/>
                    <a:gd name="T40" fmla="*/ 44 w 247"/>
                    <a:gd name="T41" fmla="*/ 99 h 274"/>
                    <a:gd name="T42" fmla="*/ 22 w 247"/>
                    <a:gd name="T43" fmla="*/ 135 h 274"/>
                    <a:gd name="T44" fmla="*/ 10 w 247"/>
                    <a:gd name="T45" fmla="*/ 176 h 274"/>
                    <a:gd name="T46" fmla="*/ 2 w 247"/>
                    <a:gd name="T47" fmla="*/ 200 h 274"/>
                    <a:gd name="T48" fmla="*/ 35 w 247"/>
                    <a:gd name="T49" fmla="*/ 267 h 2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7"/>
                    <a:gd name="T76" fmla="*/ 0 h 274"/>
                    <a:gd name="T77" fmla="*/ 247 w 247"/>
                    <a:gd name="T78" fmla="*/ 274 h 2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7" h="274">
                      <a:moveTo>
                        <a:pt x="35" y="267"/>
                      </a:moveTo>
                      <a:cubicBezTo>
                        <a:pt x="46" y="265"/>
                        <a:pt x="42" y="253"/>
                        <a:pt x="56" y="252"/>
                      </a:cubicBezTo>
                      <a:cubicBezTo>
                        <a:pt x="59" y="247"/>
                        <a:pt x="65" y="245"/>
                        <a:pt x="71" y="242"/>
                      </a:cubicBezTo>
                      <a:cubicBezTo>
                        <a:pt x="74" y="237"/>
                        <a:pt x="74" y="243"/>
                        <a:pt x="79" y="239"/>
                      </a:cubicBezTo>
                      <a:cubicBezTo>
                        <a:pt x="83" y="233"/>
                        <a:pt x="87" y="228"/>
                        <a:pt x="94" y="225"/>
                      </a:cubicBezTo>
                      <a:cubicBezTo>
                        <a:pt x="97" y="222"/>
                        <a:pt x="103" y="213"/>
                        <a:pt x="106" y="210"/>
                      </a:cubicBezTo>
                      <a:cubicBezTo>
                        <a:pt x="111" y="205"/>
                        <a:pt x="111" y="205"/>
                        <a:pt x="116" y="200"/>
                      </a:cubicBezTo>
                      <a:cubicBezTo>
                        <a:pt x="119" y="192"/>
                        <a:pt x="128" y="190"/>
                        <a:pt x="134" y="185"/>
                      </a:cubicBezTo>
                      <a:cubicBezTo>
                        <a:pt x="144" y="176"/>
                        <a:pt x="146" y="162"/>
                        <a:pt x="158" y="156"/>
                      </a:cubicBezTo>
                      <a:cubicBezTo>
                        <a:pt x="162" y="151"/>
                        <a:pt x="164" y="146"/>
                        <a:pt x="167" y="141"/>
                      </a:cubicBezTo>
                      <a:cubicBezTo>
                        <a:pt x="175" y="129"/>
                        <a:pt x="189" y="120"/>
                        <a:pt x="196" y="107"/>
                      </a:cubicBezTo>
                      <a:cubicBezTo>
                        <a:pt x="198" y="99"/>
                        <a:pt x="205" y="96"/>
                        <a:pt x="208" y="87"/>
                      </a:cubicBezTo>
                      <a:cubicBezTo>
                        <a:pt x="209" y="75"/>
                        <a:pt x="221" y="64"/>
                        <a:pt x="226" y="54"/>
                      </a:cubicBezTo>
                      <a:cubicBezTo>
                        <a:pt x="242" y="30"/>
                        <a:pt x="227" y="30"/>
                        <a:pt x="239" y="24"/>
                      </a:cubicBezTo>
                      <a:cubicBezTo>
                        <a:pt x="238" y="6"/>
                        <a:pt x="247" y="0"/>
                        <a:pt x="214" y="6"/>
                      </a:cubicBezTo>
                      <a:cubicBezTo>
                        <a:pt x="206" y="11"/>
                        <a:pt x="185" y="17"/>
                        <a:pt x="175" y="18"/>
                      </a:cubicBezTo>
                      <a:cubicBezTo>
                        <a:pt x="168" y="21"/>
                        <a:pt x="157" y="24"/>
                        <a:pt x="149" y="26"/>
                      </a:cubicBezTo>
                      <a:cubicBezTo>
                        <a:pt x="141" y="30"/>
                        <a:pt x="137" y="38"/>
                        <a:pt x="128" y="39"/>
                      </a:cubicBezTo>
                      <a:cubicBezTo>
                        <a:pt x="122" y="43"/>
                        <a:pt x="117" y="47"/>
                        <a:pt x="110" y="48"/>
                      </a:cubicBezTo>
                      <a:cubicBezTo>
                        <a:pt x="92" y="57"/>
                        <a:pt x="80" y="71"/>
                        <a:pt x="64" y="81"/>
                      </a:cubicBezTo>
                      <a:cubicBezTo>
                        <a:pt x="63" y="88"/>
                        <a:pt x="50" y="96"/>
                        <a:pt x="44" y="99"/>
                      </a:cubicBezTo>
                      <a:cubicBezTo>
                        <a:pt x="38" y="108"/>
                        <a:pt x="27" y="126"/>
                        <a:pt x="22" y="135"/>
                      </a:cubicBezTo>
                      <a:cubicBezTo>
                        <a:pt x="17" y="149"/>
                        <a:pt x="16" y="164"/>
                        <a:pt x="10" y="176"/>
                      </a:cubicBezTo>
                      <a:cubicBezTo>
                        <a:pt x="9" y="183"/>
                        <a:pt x="7" y="194"/>
                        <a:pt x="2" y="200"/>
                      </a:cubicBezTo>
                      <a:cubicBezTo>
                        <a:pt x="1" y="230"/>
                        <a:pt x="0" y="274"/>
                        <a:pt x="35" y="267"/>
                      </a:cubicBezTo>
                      <a:close/>
                    </a:path>
                  </a:pathLst>
                </a:cu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4239" name="Text Box 45"/>
              <p:cNvSpPr txBox="1">
                <a:spLocks noChangeArrowheads="1"/>
              </p:cNvSpPr>
              <p:nvPr/>
            </p:nvSpPr>
            <p:spPr bwMode="auto">
              <a:xfrm>
                <a:off x="672" y="2208"/>
                <a:ext cx="1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P6. Podsistem kadrova</a:t>
                </a:r>
              </a:p>
            </p:txBody>
          </p:sp>
        </p:grpSp>
        <p:grpSp>
          <p:nvGrpSpPr>
            <p:cNvPr id="20" name="Group 46"/>
            <p:cNvGrpSpPr>
              <a:grpSpLocks/>
            </p:cNvGrpSpPr>
            <p:nvPr/>
          </p:nvGrpSpPr>
          <p:grpSpPr bwMode="auto">
            <a:xfrm>
              <a:off x="48" y="2832"/>
              <a:ext cx="3456" cy="1104"/>
              <a:chOff x="672" y="2208"/>
              <a:chExt cx="3456" cy="1104"/>
            </a:xfrm>
          </p:grpSpPr>
          <p:grpSp>
            <p:nvGrpSpPr>
              <p:cNvPr id="21" name="Group 47"/>
              <p:cNvGrpSpPr>
                <a:grpSpLocks/>
              </p:cNvGrpSpPr>
              <p:nvPr/>
            </p:nvGrpSpPr>
            <p:grpSpPr bwMode="auto">
              <a:xfrm>
                <a:off x="3547" y="2877"/>
                <a:ext cx="581" cy="435"/>
                <a:chOff x="3547" y="2877"/>
                <a:chExt cx="581" cy="435"/>
              </a:xfrm>
            </p:grpSpPr>
            <p:sp>
              <p:nvSpPr>
                <p:cNvPr id="4236" name="Oval 48"/>
                <p:cNvSpPr>
                  <a:spLocks noChangeArrowheads="1"/>
                </p:cNvSpPr>
                <p:nvPr/>
              </p:nvSpPr>
              <p:spPr bwMode="auto">
                <a:xfrm>
                  <a:off x="3552" y="2880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6</a:t>
                  </a:r>
                </a:p>
              </p:txBody>
            </p:sp>
            <p:sp>
              <p:nvSpPr>
                <p:cNvPr id="4237" name="Freeform 49" descr="Wide upward diagonal"/>
                <p:cNvSpPr>
                  <a:spLocks/>
                </p:cNvSpPr>
                <p:nvPr/>
              </p:nvSpPr>
              <p:spPr bwMode="auto">
                <a:xfrm>
                  <a:off x="3547" y="2877"/>
                  <a:ext cx="247" cy="274"/>
                </a:xfrm>
                <a:custGeom>
                  <a:avLst/>
                  <a:gdLst>
                    <a:gd name="T0" fmla="*/ 35 w 247"/>
                    <a:gd name="T1" fmla="*/ 267 h 274"/>
                    <a:gd name="T2" fmla="*/ 56 w 247"/>
                    <a:gd name="T3" fmla="*/ 252 h 274"/>
                    <a:gd name="T4" fmla="*/ 71 w 247"/>
                    <a:gd name="T5" fmla="*/ 242 h 274"/>
                    <a:gd name="T6" fmla="*/ 79 w 247"/>
                    <a:gd name="T7" fmla="*/ 239 h 274"/>
                    <a:gd name="T8" fmla="*/ 94 w 247"/>
                    <a:gd name="T9" fmla="*/ 225 h 274"/>
                    <a:gd name="T10" fmla="*/ 106 w 247"/>
                    <a:gd name="T11" fmla="*/ 210 h 274"/>
                    <a:gd name="T12" fmla="*/ 116 w 247"/>
                    <a:gd name="T13" fmla="*/ 200 h 274"/>
                    <a:gd name="T14" fmla="*/ 134 w 247"/>
                    <a:gd name="T15" fmla="*/ 185 h 274"/>
                    <a:gd name="T16" fmla="*/ 158 w 247"/>
                    <a:gd name="T17" fmla="*/ 156 h 274"/>
                    <a:gd name="T18" fmla="*/ 167 w 247"/>
                    <a:gd name="T19" fmla="*/ 141 h 274"/>
                    <a:gd name="T20" fmla="*/ 196 w 247"/>
                    <a:gd name="T21" fmla="*/ 107 h 274"/>
                    <a:gd name="T22" fmla="*/ 208 w 247"/>
                    <a:gd name="T23" fmla="*/ 87 h 274"/>
                    <a:gd name="T24" fmla="*/ 226 w 247"/>
                    <a:gd name="T25" fmla="*/ 54 h 274"/>
                    <a:gd name="T26" fmla="*/ 239 w 247"/>
                    <a:gd name="T27" fmla="*/ 24 h 274"/>
                    <a:gd name="T28" fmla="*/ 214 w 247"/>
                    <a:gd name="T29" fmla="*/ 6 h 274"/>
                    <a:gd name="T30" fmla="*/ 175 w 247"/>
                    <a:gd name="T31" fmla="*/ 18 h 274"/>
                    <a:gd name="T32" fmla="*/ 149 w 247"/>
                    <a:gd name="T33" fmla="*/ 26 h 274"/>
                    <a:gd name="T34" fmla="*/ 128 w 247"/>
                    <a:gd name="T35" fmla="*/ 39 h 274"/>
                    <a:gd name="T36" fmla="*/ 110 w 247"/>
                    <a:gd name="T37" fmla="*/ 48 h 274"/>
                    <a:gd name="T38" fmla="*/ 64 w 247"/>
                    <a:gd name="T39" fmla="*/ 81 h 274"/>
                    <a:gd name="T40" fmla="*/ 44 w 247"/>
                    <a:gd name="T41" fmla="*/ 99 h 274"/>
                    <a:gd name="T42" fmla="*/ 22 w 247"/>
                    <a:gd name="T43" fmla="*/ 135 h 274"/>
                    <a:gd name="T44" fmla="*/ 10 w 247"/>
                    <a:gd name="T45" fmla="*/ 176 h 274"/>
                    <a:gd name="T46" fmla="*/ 2 w 247"/>
                    <a:gd name="T47" fmla="*/ 200 h 274"/>
                    <a:gd name="T48" fmla="*/ 35 w 247"/>
                    <a:gd name="T49" fmla="*/ 267 h 2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7"/>
                    <a:gd name="T76" fmla="*/ 0 h 274"/>
                    <a:gd name="T77" fmla="*/ 247 w 247"/>
                    <a:gd name="T78" fmla="*/ 274 h 2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7" h="274">
                      <a:moveTo>
                        <a:pt x="35" y="267"/>
                      </a:moveTo>
                      <a:cubicBezTo>
                        <a:pt x="46" y="265"/>
                        <a:pt x="42" y="253"/>
                        <a:pt x="56" y="252"/>
                      </a:cubicBezTo>
                      <a:cubicBezTo>
                        <a:pt x="59" y="247"/>
                        <a:pt x="65" y="245"/>
                        <a:pt x="71" y="242"/>
                      </a:cubicBezTo>
                      <a:cubicBezTo>
                        <a:pt x="74" y="237"/>
                        <a:pt x="74" y="243"/>
                        <a:pt x="79" y="239"/>
                      </a:cubicBezTo>
                      <a:cubicBezTo>
                        <a:pt x="83" y="233"/>
                        <a:pt x="87" y="228"/>
                        <a:pt x="94" y="225"/>
                      </a:cubicBezTo>
                      <a:cubicBezTo>
                        <a:pt x="97" y="222"/>
                        <a:pt x="103" y="213"/>
                        <a:pt x="106" y="210"/>
                      </a:cubicBezTo>
                      <a:cubicBezTo>
                        <a:pt x="111" y="205"/>
                        <a:pt x="111" y="205"/>
                        <a:pt x="116" y="200"/>
                      </a:cubicBezTo>
                      <a:cubicBezTo>
                        <a:pt x="119" y="192"/>
                        <a:pt x="128" y="190"/>
                        <a:pt x="134" y="185"/>
                      </a:cubicBezTo>
                      <a:cubicBezTo>
                        <a:pt x="144" y="176"/>
                        <a:pt x="146" y="162"/>
                        <a:pt x="158" y="156"/>
                      </a:cubicBezTo>
                      <a:cubicBezTo>
                        <a:pt x="162" y="151"/>
                        <a:pt x="164" y="146"/>
                        <a:pt x="167" y="141"/>
                      </a:cubicBezTo>
                      <a:cubicBezTo>
                        <a:pt x="175" y="129"/>
                        <a:pt x="189" y="120"/>
                        <a:pt x="196" y="107"/>
                      </a:cubicBezTo>
                      <a:cubicBezTo>
                        <a:pt x="198" y="99"/>
                        <a:pt x="205" y="96"/>
                        <a:pt x="208" y="87"/>
                      </a:cubicBezTo>
                      <a:cubicBezTo>
                        <a:pt x="209" y="75"/>
                        <a:pt x="221" y="64"/>
                        <a:pt x="226" y="54"/>
                      </a:cubicBezTo>
                      <a:cubicBezTo>
                        <a:pt x="242" y="30"/>
                        <a:pt x="227" y="30"/>
                        <a:pt x="239" y="24"/>
                      </a:cubicBezTo>
                      <a:cubicBezTo>
                        <a:pt x="238" y="6"/>
                        <a:pt x="247" y="0"/>
                        <a:pt x="214" y="6"/>
                      </a:cubicBezTo>
                      <a:cubicBezTo>
                        <a:pt x="206" y="11"/>
                        <a:pt x="185" y="17"/>
                        <a:pt x="175" y="18"/>
                      </a:cubicBezTo>
                      <a:cubicBezTo>
                        <a:pt x="168" y="21"/>
                        <a:pt x="157" y="24"/>
                        <a:pt x="149" y="26"/>
                      </a:cubicBezTo>
                      <a:cubicBezTo>
                        <a:pt x="141" y="30"/>
                        <a:pt x="137" y="38"/>
                        <a:pt x="128" y="39"/>
                      </a:cubicBezTo>
                      <a:cubicBezTo>
                        <a:pt x="122" y="43"/>
                        <a:pt x="117" y="47"/>
                        <a:pt x="110" y="48"/>
                      </a:cubicBezTo>
                      <a:cubicBezTo>
                        <a:pt x="92" y="57"/>
                        <a:pt x="80" y="71"/>
                        <a:pt x="64" y="81"/>
                      </a:cubicBezTo>
                      <a:cubicBezTo>
                        <a:pt x="63" y="88"/>
                        <a:pt x="50" y="96"/>
                        <a:pt x="44" y="99"/>
                      </a:cubicBezTo>
                      <a:cubicBezTo>
                        <a:pt x="38" y="108"/>
                        <a:pt x="27" y="126"/>
                        <a:pt x="22" y="135"/>
                      </a:cubicBezTo>
                      <a:cubicBezTo>
                        <a:pt x="17" y="149"/>
                        <a:pt x="16" y="164"/>
                        <a:pt x="10" y="176"/>
                      </a:cubicBezTo>
                      <a:cubicBezTo>
                        <a:pt x="9" y="183"/>
                        <a:pt x="7" y="194"/>
                        <a:pt x="2" y="200"/>
                      </a:cubicBezTo>
                      <a:cubicBezTo>
                        <a:pt x="1" y="230"/>
                        <a:pt x="0" y="274"/>
                        <a:pt x="35" y="267"/>
                      </a:cubicBezTo>
                      <a:close/>
                    </a:path>
                  </a:pathLst>
                </a:cu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4235" name="Text Box 50"/>
              <p:cNvSpPr txBox="1">
                <a:spLocks noChangeArrowheads="1"/>
              </p:cNvSpPr>
              <p:nvPr/>
            </p:nvSpPr>
            <p:spPr bwMode="auto">
              <a:xfrm>
                <a:off x="672" y="2208"/>
                <a:ext cx="1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P6. Podsistem kadrova</a:t>
                </a:r>
              </a:p>
            </p:txBody>
          </p:sp>
        </p:grpSp>
      </p:grpSp>
      <p:grpSp>
        <p:nvGrpSpPr>
          <p:cNvPr id="22" name="Group 51"/>
          <p:cNvGrpSpPr>
            <a:grpSpLocks/>
          </p:cNvGrpSpPr>
          <p:nvPr/>
        </p:nvGrpSpPr>
        <p:grpSpPr bwMode="auto">
          <a:xfrm>
            <a:off x="76200" y="1752600"/>
            <a:ext cx="8991600" cy="3886200"/>
            <a:chOff x="48" y="1104"/>
            <a:chExt cx="5664" cy="2448"/>
          </a:xfrm>
        </p:grpSpPr>
        <p:grpSp>
          <p:nvGrpSpPr>
            <p:cNvPr id="23" name="Group 52"/>
            <p:cNvGrpSpPr>
              <a:grpSpLocks/>
            </p:cNvGrpSpPr>
            <p:nvPr/>
          </p:nvGrpSpPr>
          <p:grpSpPr bwMode="auto">
            <a:xfrm>
              <a:off x="2112" y="1104"/>
              <a:ext cx="3600" cy="576"/>
              <a:chOff x="672" y="2352"/>
              <a:chExt cx="3600" cy="576"/>
            </a:xfrm>
          </p:grpSpPr>
          <p:grpSp>
            <p:nvGrpSpPr>
              <p:cNvPr id="24" name="Group 53"/>
              <p:cNvGrpSpPr>
                <a:grpSpLocks/>
              </p:cNvGrpSpPr>
              <p:nvPr/>
            </p:nvGrpSpPr>
            <p:grpSpPr bwMode="auto">
              <a:xfrm>
                <a:off x="3687" y="2496"/>
                <a:ext cx="585" cy="432"/>
                <a:chOff x="3687" y="2496"/>
                <a:chExt cx="585" cy="432"/>
              </a:xfrm>
            </p:grpSpPr>
            <p:sp>
              <p:nvSpPr>
                <p:cNvPr id="4230" name="Oval 54"/>
                <p:cNvSpPr>
                  <a:spLocks noChangeArrowheads="1"/>
                </p:cNvSpPr>
                <p:nvPr/>
              </p:nvSpPr>
              <p:spPr bwMode="auto">
                <a:xfrm>
                  <a:off x="3696" y="2496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7</a:t>
                  </a:r>
                </a:p>
              </p:txBody>
            </p:sp>
            <p:sp>
              <p:nvSpPr>
                <p:cNvPr id="4231" name="Freeform 55" descr="Wide upward diagonal"/>
                <p:cNvSpPr>
                  <a:spLocks/>
                </p:cNvSpPr>
                <p:nvPr/>
              </p:nvSpPr>
              <p:spPr bwMode="auto">
                <a:xfrm>
                  <a:off x="3687" y="2531"/>
                  <a:ext cx="159" cy="350"/>
                </a:xfrm>
                <a:custGeom>
                  <a:avLst/>
                  <a:gdLst>
                    <a:gd name="T0" fmla="*/ 138 w 159"/>
                    <a:gd name="T1" fmla="*/ 0 h 350"/>
                    <a:gd name="T2" fmla="*/ 104 w 159"/>
                    <a:gd name="T3" fmla="*/ 13 h 350"/>
                    <a:gd name="T4" fmla="*/ 77 w 159"/>
                    <a:gd name="T5" fmla="*/ 31 h 350"/>
                    <a:gd name="T6" fmla="*/ 60 w 159"/>
                    <a:gd name="T7" fmla="*/ 49 h 350"/>
                    <a:gd name="T8" fmla="*/ 42 w 159"/>
                    <a:gd name="T9" fmla="*/ 73 h 350"/>
                    <a:gd name="T10" fmla="*/ 32 w 159"/>
                    <a:gd name="T11" fmla="*/ 85 h 350"/>
                    <a:gd name="T12" fmla="*/ 23 w 159"/>
                    <a:gd name="T13" fmla="*/ 100 h 350"/>
                    <a:gd name="T14" fmla="*/ 11 w 159"/>
                    <a:gd name="T15" fmla="*/ 124 h 350"/>
                    <a:gd name="T16" fmla="*/ 35 w 159"/>
                    <a:gd name="T17" fmla="*/ 271 h 350"/>
                    <a:gd name="T18" fmla="*/ 50 w 159"/>
                    <a:gd name="T19" fmla="*/ 294 h 350"/>
                    <a:gd name="T20" fmla="*/ 62 w 159"/>
                    <a:gd name="T21" fmla="*/ 313 h 350"/>
                    <a:gd name="T22" fmla="*/ 78 w 159"/>
                    <a:gd name="T23" fmla="*/ 325 h 350"/>
                    <a:gd name="T24" fmla="*/ 90 w 159"/>
                    <a:gd name="T25" fmla="*/ 340 h 350"/>
                    <a:gd name="T26" fmla="*/ 110 w 159"/>
                    <a:gd name="T27" fmla="*/ 346 h 350"/>
                    <a:gd name="T28" fmla="*/ 120 w 159"/>
                    <a:gd name="T29" fmla="*/ 318 h 350"/>
                    <a:gd name="T30" fmla="*/ 134 w 159"/>
                    <a:gd name="T31" fmla="*/ 273 h 350"/>
                    <a:gd name="T32" fmla="*/ 143 w 159"/>
                    <a:gd name="T33" fmla="*/ 238 h 350"/>
                    <a:gd name="T34" fmla="*/ 150 w 159"/>
                    <a:gd name="T35" fmla="*/ 196 h 350"/>
                    <a:gd name="T36" fmla="*/ 149 w 159"/>
                    <a:gd name="T37" fmla="*/ 106 h 350"/>
                    <a:gd name="T38" fmla="*/ 137 w 159"/>
                    <a:gd name="T39" fmla="*/ 10 h 350"/>
                    <a:gd name="T40" fmla="*/ 138 w 159"/>
                    <a:gd name="T41" fmla="*/ 0 h 35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9"/>
                    <a:gd name="T64" fmla="*/ 0 h 350"/>
                    <a:gd name="T65" fmla="*/ 159 w 159"/>
                    <a:gd name="T66" fmla="*/ 350 h 35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9" h="350">
                      <a:moveTo>
                        <a:pt x="138" y="0"/>
                      </a:moveTo>
                      <a:cubicBezTo>
                        <a:pt x="125" y="1"/>
                        <a:pt x="117" y="9"/>
                        <a:pt x="104" y="13"/>
                      </a:cubicBezTo>
                      <a:cubicBezTo>
                        <a:pt x="97" y="20"/>
                        <a:pt x="86" y="25"/>
                        <a:pt x="77" y="31"/>
                      </a:cubicBezTo>
                      <a:cubicBezTo>
                        <a:pt x="73" y="41"/>
                        <a:pt x="69" y="44"/>
                        <a:pt x="60" y="49"/>
                      </a:cubicBezTo>
                      <a:cubicBezTo>
                        <a:pt x="57" y="55"/>
                        <a:pt x="47" y="72"/>
                        <a:pt x="42" y="73"/>
                      </a:cubicBezTo>
                      <a:cubicBezTo>
                        <a:pt x="36" y="77"/>
                        <a:pt x="35" y="79"/>
                        <a:pt x="32" y="85"/>
                      </a:cubicBezTo>
                      <a:cubicBezTo>
                        <a:pt x="31" y="93"/>
                        <a:pt x="27" y="93"/>
                        <a:pt x="23" y="100"/>
                      </a:cubicBezTo>
                      <a:cubicBezTo>
                        <a:pt x="20" y="103"/>
                        <a:pt x="13" y="119"/>
                        <a:pt x="11" y="124"/>
                      </a:cubicBezTo>
                      <a:cubicBezTo>
                        <a:pt x="3" y="174"/>
                        <a:pt x="0" y="247"/>
                        <a:pt x="35" y="271"/>
                      </a:cubicBezTo>
                      <a:cubicBezTo>
                        <a:pt x="40" y="280"/>
                        <a:pt x="41" y="288"/>
                        <a:pt x="50" y="294"/>
                      </a:cubicBezTo>
                      <a:cubicBezTo>
                        <a:pt x="51" y="301"/>
                        <a:pt x="57" y="309"/>
                        <a:pt x="62" y="313"/>
                      </a:cubicBezTo>
                      <a:cubicBezTo>
                        <a:pt x="65" y="321"/>
                        <a:pt x="71" y="320"/>
                        <a:pt x="78" y="325"/>
                      </a:cubicBezTo>
                      <a:cubicBezTo>
                        <a:pt x="81" y="336"/>
                        <a:pt x="84" y="337"/>
                        <a:pt x="90" y="340"/>
                      </a:cubicBezTo>
                      <a:cubicBezTo>
                        <a:pt x="93" y="350"/>
                        <a:pt x="100" y="344"/>
                        <a:pt x="110" y="346"/>
                      </a:cubicBezTo>
                      <a:cubicBezTo>
                        <a:pt x="117" y="337"/>
                        <a:pt x="111" y="325"/>
                        <a:pt x="120" y="318"/>
                      </a:cubicBezTo>
                      <a:cubicBezTo>
                        <a:pt x="126" y="303"/>
                        <a:pt x="129" y="288"/>
                        <a:pt x="134" y="273"/>
                      </a:cubicBezTo>
                      <a:cubicBezTo>
                        <a:pt x="136" y="258"/>
                        <a:pt x="136" y="250"/>
                        <a:pt x="143" y="238"/>
                      </a:cubicBezTo>
                      <a:cubicBezTo>
                        <a:pt x="145" y="224"/>
                        <a:pt x="148" y="210"/>
                        <a:pt x="150" y="196"/>
                      </a:cubicBezTo>
                      <a:cubicBezTo>
                        <a:pt x="150" y="139"/>
                        <a:pt x="159" y="142"/>
                        <a:pt x="149" y="106"/>
                      </a:cubicBezTo>
                      <a:cubicBezTo>
                        <a:pt x="159" y="123"/>
                        <a:pt x="139" y="14"/>
                        <a:pt x="137" y="10"/>
                      </a:cubicBezTo>
                      <a:cubicBezTo>
                        <a:pt x="135" y="5"/>
                        <a:pt x="122" y="2"/>
                        <a:pt x="138" y="0"/>
                      </a:cubicBezTo>
                      <a:close/>
                    </a:path>
                  </a:pathLst>
                </a:cu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4229" name="Text Box 56"/>
              <p:cNvSpPr txBox="1">
                <a:spLocks noChangeArrowheads="1"/>
              </p:cNvSpPr>
              <p:nvPr/>
            </p:nvSpPr>
            <p:spPr bwMode="auto">
              <a:xfrm>
                <a:off x="672" y="2352"/>
                <a:ext cx="124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28600" indent="-228600">
                  <a:spcBef>
                    <a:spcPct val="50000"/>
                  </a:spcBef>
                </a:pPr>
                <a:r>
                  <a:rPr lang="en-US" sz="1200" b="1"/>
                  <a:t>P7. Pravno-normativni podsistem</a:t>
                </a:r>
              </a:p>
            </p:txBody>
          </p:sp>
        </p:grpSp>
        <p:grpSp>
          <p:nvGrpSpPr>
            <p:cNvPr id="25" name="Group 57"/>
            <p:cNvGrpSpPr>
              <a:grpSpLocks/>
            </p:cNvGrpSpPr>
            <p:nvPr/>
          </p:nvGrpSpPr>
          <p:grpSpPr bwMode="auto">
            <a:xfrm>
              <a:off x="48" y="2976"/>
              <a:ext cx="3600" cy="576"/>
              <a:chOff x="672" y="2352"/>
              <a:chExt cx="3600" cy="576"/>
            </a:xfrm>
          </p:grpSpPr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3687" y="2496"/>
                <a:ext cx="585" cy="432"/>
                <a:chOff x="3687" y="2496"/>
                <a:chExt cx="585" cy="432"/>
              </a:xfrm>
            </p:grpSpPr>
            <p:sp>
              <p:nvSpPr>
                <p:cNvPr id="4226" name="Oval 59"/>
                <p:cNvSpPr>
                  <a:spLocks noChangeArrowheads="1"/>
                </p:cNvSpPr>
                <p:nvPr/>
              </p:nvSpPr>
              <p:spPr bwMode="auto">
                <a:xfrm>
                  <a:off x="3696" y="2496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7</a:t>
                  </a:r>
                </a:p>
              </p:txBody>
            </p:sp>
            <p:sp>
              <p:nvSpPr>
                <p:cNvPr id="4227" name="Freeform 60" descr="Wide upward diagonal"/>
                <p:cNvSpPr>
                  <a:spLocks/>
                </p:cNvSpPr>
                <p:nvPr/>
              </p:nvSpPr>
              <p:spPr bwMode="auto">
                <a:xfrm>
                  <a:off x="3687" y="2531"/>
                  <a:ext cx="159" cy="350"/>
                </a:xfrm>
                <a:custGeom>
                  <a:avLst/>
                  <a:gdLst>
                    <a:gd name="T0" fmla="*/ 138 w 159"/>
                    <a:gd name="T1" fmla="*/ 0 h 350"/>
                    <a:gd name="T2" fmla="*/ 104 w 159"/>
                    <a:gd name="T3" fmla="*/ 13 h 350"/>
                    <a:gd name="T4" fmla="*/ 77 w 159"/>
                    <a:gd name="T5" fmla="*/ 31 h 350"/>
                    <a:gd name="T6" fmla="*/ 60 w 159"/>
                    <a:gd name="T7" fmla="*/ 49 h 350"/>
                    <a:gd name="T8" fmla="*/ 42 w 159"/>
                    <a:gd name="T9" fmla="*/ 73 h 350"/>
                    <a:gd name="T10" fmla="*/ 32 w 159"/>
                    <a:gd name="T11" fmla="*/ 85 h 350"/>
                    <a:gd name="T12" fmla="*/ 23 w 159"/>
                    <a:gd name="T13" fmla="*/ 100 h 350"/>
                    <a:gd name="T14" fmla="*/ 11 w 159"/>
                    <a:gd name="T15" fmla="*/ 124 h 350"/>
                    <a:gd name="T16" fmla="*/ 35 w 159"/>
                    <a:gd name="T17" fmla="*/ 271 h 350"/>
                    <a:gd name="T18" fmla="*/ 50 w 159"/>
                    <a:gd name="T19" fmla="*/ 294 h 350"/>
                    <a:gd name="T20" fmla="*/ 62 w 159"/>
                    <a:gd name="T21" fmla="*/ 313 h 350"/>
                    <a:gd name="T22" fmla="*/ 78 w 159"/>
                    <a:gd name="T23" fmla="*/ 325 h 350"/>
                    <a:gd name="T24" fmla="*/ 90 w 159"/>
                    <a:gd name="T25" fmla="*/ 340 h 350"/>
                    <a:gd name="T26" fmla="*/ 110 w 159"/>
                    <a:gd name="T27" fmla="*/ 346 h 350"/>
                    <a:gd name="T28" fmla="*/ 120 w 159"/>
                    <a:gd name="T29" fmla="*/ 318 h 350"/>
                    <a:gd name="T30" fmla="*/ 134 w 159"/>
                    <a:gd name="T31" fmla="*/ 273 h 350"/>
                    <a:gd name="T32" fmla="*/ 143 w 159"/>
                    <a:gd name="T33" fmla="*/ 238 h 350"/>
                    <a:gd name="T34" fmla="*/ 150 w 159"/>
                    <a:gd name="T35" fmla="*/ 196 h 350"/>
                    <a:gd name="T36" fmla="*/ 149 w 159"/>
                    <a:gd name="T37" fmla="*/ 106 h 350"/>
                    <a:gd name="T38" fmla="*/ 137 w 159"/>
                    <a:gd name="T39" fmla="*/ 10 h 350"/>
                    <a:gd name="T40" fmla="*/ 138 w 159"/>
                    <a:gd name="T41" fmla="*/ 0 h 35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9"/>
                    <a:gd name="T64" fmla="*/ 0 h 350"/>
                    <a:gd name="T65" fmla="*/ 159 w 159"/>
                    <a:gd name="T66" fmla="*/ 350 h 35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9" h="350">
                      <a:moveTo>
                        <a:pt x="138" y="0"/>
                      </a:moveTo>
                      <a:cubicBezTo>
                        <a:pt x="125" y="1"/>
                        <a:pt x="117" y="9"/>
                        <a:pt x="104" y="13"/>
                      </a:cubicBezTo>
                      <a:cubicBezTo>
                        <a:pt x="97" y="20"/>
                        <a:pt x="86" y="25"/>
                        <a:pt x="77" y="31"/>
                      </a:cubicBezTo>
                      <a:cubicBezTo>
                        <a:pt x="73" y="41"/>
                        <a:pt x="69" y="44"/>
                        <a:pt x="60" y="49"/>
                      </a:cubicBezTo>
                      <a:cubicBezTo>
                        <a:pt x="57" y="55"/>
                        <a:pt x="47" y="72"/>
                        <a:pt x="42" y="73"/>
                      </a:cubicBezTo>
                      <a:cubicBezTo>
                        <a:pt x="36" y="77"/>
                        <a:pt x="35" y="79"/>
                        <a:pt x="32" y="85"/>
                      </a:cubicBezTo>
                      <a:cubicBezTo>
                        <a:pt x="31" y="93"/>
                        <a:pt x="27" y="93"/>
                        <a:pt x="23" y="100"/>
                      </a:cubicBezTo>
                      <a:cubicBezTo>
                        <a:pt x="20" y="103"/>
                        <a:pt x="13" y="119"/>
                        <a:pt x="11" y="124"/>
                      </a:cubicBezTo>
                      <a:cubicBezTo>
                        <a:pt x="3" y="174"/>
                        <a:pt x="0" y="247"/>
                        <a:pt x="35" y="271"/>
                      </a:cubicBezTo>
                      <a:cubicBezTo>
                        <a:pt x="40" y="280"/>
                        <a:pt x="41" y="288"/>
                        <a:pt x="50" y="294"/>
                      </a:cubicBezTo>
                      <a:cubicBezTo>
                        <a:pt x="51" y="301"/>
                        <a:pt x="57" y="309"/>
                        <a:pt x="62" y="313"/>
                      </a:cubicBezTo>
                      <a:cubicBezTo>
                        <a:pt x="65" y="321"/>
                        <a:pt x="71" y="320"/>
                        <a:pt x="78" y="325"/>
                      </a:cubicBezTo>
                      <a:cubicBezTo>
                        <a:pt x="81" y="336"/>
                        <a:pt x="84" y="337"/>
                        <a:pt x="90" y="340"/>
                      </a:cubicBezTo>
                      <a:cubicBezTo>
                        <a:pt x="93" y="350"/>
                        <a:pt x="100" y="344"/>
                        <a:pt x="110" y="346"/>
                      </a:cubicBezTo>
                      <a:cubicBezTo>
                        <a:pt x="117" y="337"/>
                        <a:pt x="111" y="325"/>
                        <a:pt x="120" y="318"/>
                      </a:cubicBezTo>
                      <a:cubicBezTo>
                        <a:pt x="126" y="303"/>
                        <a:pt x="129" y="288"/>
                        <a:pt x="134" y="273"/>
                      </a:cubicBezTo>
                      <a:cubicBezTo>
                        <a:pt x="136" y="258"/>
                        <a:pt x="136" y="250"/>
                        <a:pt x="143" y="238"/>
                      </a:cubicBezTo>
                      <a:cubicBezTo>
                        <a:pt x="145" y="224"/>
                        <a:pt x="148" y="210"/>
                        <a:pt x="150" y="196"/>
                      </a:cubicBezTo>
                      <a:cubicBezTo>
                        <a:pt x="150" y="139"/>
                        <a:pt x="159" y="142"/>
                        <a:pt x="149" y="106"/>
                      </a:cubicBezTo>
                      <a:cubicBezTo>
                        <a:pt x="159" y="123"/>
                        <a:pt x="139" y="14"/>
                        <a:pt x="137" y="10"/>
                      </a:cubicBezTo>
                      <a:cubicBezTo>
                        <a:pt x="135" y="5"/>
                        <a:pt x="122" y="2"/>
                        <a:pt x="138" y="0"/>
                      </a:cubicBezTo>
                      <a:close/>
                    </a:path>
                  </a:pathLst>
                </a:cu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4225" name="Text Box 61"/>
              <p:cNvSpPr txBox="1">
                <a:spLocks noChangeArrowheads="1"/>
              </p:cNvSpPr>
              <p:nvPr/>
            </p:nvSpPr>
            <p:spPr bwMode="auto">
              <a:xfrm>
                <a:off x="672" y="2352"/>
                <a:ext cx="124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228600" indent="-228600">
                  <a:spcBef>
                    <a:spcPct val="50000"/>
                  </a:spcBef>
                </a:pPr>
                <a:r>
                  <a:rPr lang="en-US" sz="1200" b="1"/>
                  <a:t>P7. Pravno-normativni podsistem</a:t>
                </a:r>
              </a:p>
            </p:txBody>
          </p:sp>
        </p:grpSp>
      </p:grpSp>
      <p:grpSp>
        <p:nvGrpSpPr>
          <p:cNvPr id="27" name="Group 62"/>
          <p:cNvGrpSpPr>
            <a:grpSpLocks/>
          </p:cNvGrpSpPr>
          <p:nvPr/>
        </p:nvGrpSpPr>
        <p:grpSpPr bwMode="auto">
          <a:xfrm>
            <a:off x="76200" y="990600"/>
            <a:ext cx="6480175" cy="5075238"/>
            <a:chOff x="48" y="624"/>
            <a:chExt cx="4082" cy="3197"/>
          </a:xfrm>
        </p:grpSpPr>
        <p:grpSp>
          <p:nvGrpSpPr>
            <p:cNvPr id="28" name="Group 63"/>
            <p:cNvGrpSpPr>
              <a:grpSpLocks/>
            </p:cNvGrpSpPr>
            <p:nvPr/>
          </p:nvGrpSpPr>
          <p:grpSpPr bwMode="auto">
            <a:xfrm>
              <a:off x="2112" y="624"/>
              <a:ext cx="2018" cy="1325"/>
              <a:chOff x="672" y="1872"/>
              <a:chExt cx="2018" cy="1325"/>
            </a:xfrm>
          </p:grpSpPr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112" y="1872"/>
                <a:ext cx="578" cy="443"/>
                <a:chOff x="2112" y="1872"/>
                <a:chExt cx="578" cy="443"/>
              </a:xfrm>
            </p:grpSpPr>
            <p:sp>
              <p:nvSpPr>
                <p:cNvPr id="4220" name="Oval 65"/>
                <p:cNvSpPr>
                  <a:spLocks noChangeArrowheads="1"/>
                </p:cNvSpPr>
                <p:nvPr/>
              </p:nvSpPr>
              <p:spPr bwMode="auto">
                <a:xfrm>
                  <a:off x="2112" y="1872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11</a:t>
                  </a:r>
                </a:p>
              </p:txBody>
            </p:sp>
            <p:sp>
              <p:nvSpPr>
                <p:cNvPr id="4221" name="Freeform 66" descr="Wide upward diagonal"/>
                <p:cNvSpPr>
                  <a:spLocks/>
                </p:cNvSpPr>
                <p:nvPr/>
              </p:nvSpPr>
              <p:spPr bwMode="auto">
                <a:xfrm>
                  <a:off x="2383" y="2091"/>
                  <a:ext cx="307" cy="224"/>
                </a:xfrm>
                <a:custGeom>
                  <a:avLst/>
                  <a:gdLst>
                    <a:gd name="T0" fmla="*/ 304 w 307"/>
                    <a:gd name="T1" fmla="*/ 0 h 224"/>
                    <a:gd name="T2" fmla="*/ 250 w 307"/>
                    <a:gd name="T3" fmla="*/ 21 h 224"/>
                    <a:gd name="T4" fmla="*/ 239 w 307"/>
                    <a:gd name="T5" fmla="*/ 24 h 224"/>
                    <a:gd name="T6" fmla="*/ 209 w 307"/>
                    <a:gd name="T7" fmla="*/ 42 h 224"/>
                    <a:gd name="T8" fmla="*/ 197 w 307"/>
                    <a:gd name="T9" fmla="*/ 53 h 224"/>
                    <a:gd name="T10" fmla="*/ 167 w 307"/>
                    <a:gd name="T11" fmla="*/ 72 h 224"/>
                    <a:gd name="T12" fmla="*/ 151 w 307"/>
                    <a:gd name="T13" fmla="*/ 80 h 224"/>
                    <a:gd name="T14" fmla="*/ 145 w 307"/>
                    <a:gd name="T15" fmla="*/ 83 h 224"/>
                    <a:gd name="T16" fmla="*/ 121 w 307"/>
                    <a:gd name="T17" fmla="*/ 102 h 224"/>
                    <a:gd name="T18" fmla="*/ 89 w 307"/>
                    <a:gd name="T19" fmla="*/ 126 h 224"/>
                    <a:gd name="T20" fmla="*/ 71 w 307"/>
                    <a:gd name="T21" fmla="*/ 141 h 224"/>
                    <a:gd name="T22" fmla="*/ 53 w 307"/>
                    <a:gd name="T23" fmla="*/ 159 h 224"/>
                    <a:gd name="T24" fmla="*/ 41 w 307"/>
                    <a:gd name="T25" fmla="*/ 173 h 224"/>
                    <a:gd name="T26" fmla="*/ 34 w 307"/>
                    <a:gd name="T27" fmla="*/ 188 h 224"/>
                    <a:gd name="T28" fmla="*/ 32 w 307"/>
                    <a:gd name="T29" fmla="*/ 203 h 224"/>
                    <a:gd name="T30" fmla="*/ 16 w 307"/>
                    <a:gd name="T31" fmla="*/ 204 h 224"/>
                    <a:gd name="T32" fmla="*/ 10 w 307"/>
                    <a:gd name="T33" fmla="*/ 216 h 224"/>
                    <a:gd name="T34" fmla="*/ 44 w 307"/>
                    <a:gd name="T35" fmla="*/ 218 h 224"/>
                    <a:gd name="T36" fmla="*/ 73 w 307"/>
                    <a:gd name="T37" fmla="*/ 216 h 224"/>
                    <a:gd name="T38" fmla="*/ 115 w 307"/>
                    <a:gd name="T39" fmla="*/ 207 h 224"/>
                    <a:gd name="T40" fmla="*/ 109 w 307"/>
                    <a:gd name="T41" fmla="*/ 206 h 224"/>
                    <a:gd name="T42" fmla="*/ 140 w 307"/>
                    <a:gd name="T43" fmla="*/ 198 h 224"/>
                    <a:gd name="T44" fmla="*/ 169 w 307"/>
                    <a:gd name="T45" fmla="*/ 188 h 224"/>
                    <a:gd name="T46" fmla="*/ 184 w 307"/>
                    <a:gd name="T47" fmla="*/ 182 h 224"/>
                    <a:gd name="T48" fmla="*/ 206 w 307"/>
                    <a:gd name="T49" fmla="*/ 170 h 224"/>
                    <a:gd name="T50" fmla="*/ 217 w 307"/>
                    <a:gd name="T51" fmla="*/ 162 h 224"/>
                    <a:gd name="T52" fmla="*/ 229 w 307"/>
                    <a:gd name="T53" fmla="*/ 156 h 224"/>
                    <a:gd name="T54" fmla="*/ 253 w 307"/>
                    <a:gd name="T55" fmla="*/ 129 h 224"/>
                    <a:gd name="T56" fmla="*/ 266 w 307"/>
                    <a:gd name="T57" fmla="*/ 116 h 224"/>
                    <a:gd name="T58" fmla="*/ 280 w 307"/>
                    <a:gd name="T59" fmla="*/ 95 h 224"/>
                    <a:gd name="T60" fmla="*/ 283 w 307"/>
                    <a:gd name="T61" fmla="*/ 86 h 224"/>
                    <a:gd name="T62" fmla="*/ 298 w 307"/>
                    <a:gd name="T63" fmla="*/ 63 h 224"/>
                    <a:gd name="T64" fmla="*/ 307 w 307"/>
                    <a:gd name="T65" fmla="*/ 20 h 224"/>
                    <a:gd name="T66" fmla="*/ 304 w 307"/>
                    <a:gd name="T67" fmla="*/ 0 h 22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7"/>
                    <a:gd name="T103" fmla="*/ 0 h 224"/>
                    <a:gd name="T104" fmla="*/ 307 w 307"/>
                    <a:gd name="T105" fmla="*/ 224 h 22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7" h="224">
                      <a:moveTo>
                        <a:pt x="304" y="0"/>
                      </a:moveTo>
                      <a:cubicBezTo>
                        <a:pt x="283" y="3"/>
                        <a:pt x="273" y="19"/>
                        <a:pt x="250" y="21"/>
                      </a:cubicBezTo>
                      <a:cubicBezTo>
                        <a:pt x="246" y="22"/>
                        <a:pt x="242" y="22"/>
                        <a:pt x="239" y="24"/>
                      </a:cubicBezTo>
                      <a:cubicBezTo>
                        <a:pt x="228" y="30"/>
                        <a:pt x="222" y="40"/>
                        <a:pt x="209" y="42"/>
                      </a:cubicBezTo>
                      <a:cubicBezTo>
                        <a:pt x="204" y="48"/>
                        <a:pt x="200" y="46"/>
                        <a:pt x="197" y="53"/>
                      </a:cubicBezTo>
                      <a:lnTo>
                        <a:pt x="167" y="72"/>
                      </a:lnTo>
                      <a:cubicBezTo>
                        <a:pt x="167" y="72"/>
                        <a:pt x="151" y="80"/>
                        <a:pt x="151" y="80"/>
                      </a:cubicBezTo>
                      <a:cubicBezTo>
                        <a:pt x="149" y="81"/>
                        <a:pt x="145" y="83"/>
                        <a:pt x="145" y="83"/>
                      </a:cubicBezTo>
                      <a:cubicBezTo>
                        <a:pt x="139" y="91"/>
                        <a:pt x="130" y="96"/>
                        <a:pt x="121" y="102"/>
                      </a:cubicBezTo>
                      <a:cubicBezTo>
                        <a:pt x="116" y="115"/>
                        <a:pt x="103" y="124"/>
                        <a:pt x="89" y="126"/>
                      </a:cubicBezTo>
                      <a:cubicBezTo>
                        <a:pt x="87" y="135"/>
                        <a:pt x="77" y="135"/>
                        <a:pt x="71" y="141"/>
                      </a:cubicBezTo>
                      <a:cubicBezTo>
                        <a:pt x="65" y="147"/>
                        <a:pt x="61" y="154"/>
                        <a:pt x="53" y="159"/>
                      </a:cubicBezTo>
                      <a:cubicBezTo>
                        <a:pt x="52" y="163"/>
                        <a:pt x="45" y="171"/>
                        <a:pt x="41" y="173"/>
                      </a:cubicBezTo>
                      <a:cubicBezTo>
                        <a:pt x="40" y="181"/>
                        <a:pt x="35" y="181"/>
                        <a:pt x="34" y="188"/>
                      </a:cubicBezTo>
                      <a:cubicBezTo>
                        <a:pt x="33" y="193"/>
                        <a:pt x="36" y="200"/>
                        <a:pt x="32" y="203"/>
                      </a:cubicBezTo>
                      <a:cubicBezTo>
                        <a:pt x="28" y="207"/>
                        <a:pt x="21" y="204"/>
                        <a:pt x="16" y="204"/>
                      </a:cubicBezTo>
                      <a:cubicBezTo>
                        <a:pt x="13" y="211"/>
                        <a:pt x="0" y="214"/>
                        <a:pt x="10" y="216"/>
                      </a:cubicBezTo>
                      <a:cubicBezTo>
                        <a:pt x="27" y="215"/>
                        <a:pt x="28" y="216"/>
                        <a:pt x="44" y="218"/>
                      </a:cubicBezTo>
                      <a:cubicBezTo>
                        <a:pt x="52" y="224"/>
                        <a:pt x="62" y="218"/>
                        <a:pt x="73" y="216"/>
                      </a:cubicBezTo>
                      <a:cubicBezTo>
                        <a:pt x="83" y="214"/>
                        <a:pt x="109" y="209"/>
                        <a:pt x="115" y="207"/>
                      </a:cubicBezTo>
                      <a:cubicBezTo>
                        <a:pt x="121" y="205"/>
                        <a:pt x="105" y="207"/>
                        <a:pt x="109" y="206"/>
                      </a:cubicBezTo>
                      <a:cubicBezTo>
                        <a:pt x="115" y="196"/>
                        <a:pt x="130" y="199"/>
                        <a:pt x="140" y="198"/>
                      </a:cubicBezTo>
                      <a:cubicBezTo>
                        <a:pt x="150" y="196"/>
                        <a:pt x="159" y="190"/>
                        <a:pt x="169" y="188"/>
                      </a:cubicBezTo>
                      <a:cubicBezTo>
                        <a:pt x="174" y="185"/>
                        <a:pt x="178" y="183"/>
                        <a:pt x="184" y="182"/>
                      </a:cubicBezTo>
                      <a:cubicBezTo>
                        <a:pt x="189" y="179"/>
                        <a:pt x="203" y="175"/>
                        <a:pt x="206" y="170"/>
                      </a:cubicBezTo>
                      <a:cubicBezTo>
                        <a:pt x="212" y="153"/>
                        <a:pt x="195" y="168"/>
                        <a:pt x="217" y="162"/>
                      </a:cubicBezTo>
                      <a:cubicBezTo>
                        <a:pt x="221" y="161"/>
                        <a:pt x="229" y="156"/>
                        <a:pt x="229" y="156"/>
                      </a:cubicBezTo>
                      <a:cubicBezTo>
                        <a:pt x="237" y="145"/>
                        <a:pt x="243" y="139"/>
                        <a:pt x="253" y="129"/>
                      </a:cubicBezTo>
                      <a:cubicBezTo>
                        <a:pt x="257" y="125"/>
                        <a:pt x="266" y="116"/>
                        <a:pt x="266" y="116"/>
                      </a:cubicBezTo>
                      <a:cubicBezTo>
                        <a:pt x="268" y="109"/>
                        <a:pt x="277" y="101"/>
                        <a:pt x="280" y="95"/>
                      </a:cubicBezTo>
                      <a:cubicBezTo>
                        <a:pt x="281" y="85"/>
                        <a:pt x="273" y="88"/>
                        <a:pt x="283" y="86"/>
                      </a:cubicBezTo>
                      <a:cubicBezTo>
                        <a:pt x="288" y="78"/>
                        <a:pt x="294" y="72"/>
                        <a:pt x="298" y="63"/>
                      </a:cubicBezTo>
                      <a:cubicBezTo>
                        <a:pt x="300" y="49"/>
                        <a:pt x="298" y="32"/>
                        <a:pt x="307" y="20"/>
                      </a:cubicBezTo>
                      <a:cubicBezTo>
                        <a:pt x="305" y="2"/>
                        <a:pt x="307" y="8"/>
                        <a:pt x="304" y="0"/>
                      </a:cubicBezTo>
                      <a:close/>
                    </a:path>
                  </a:pathLst>
                </a:cu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4219" name="Text Box 67"/>
              <p:cNvSpPr txBox="1">
                <a:spLocks noChangeArrowheads="1"/>
              </p:cNvSpPr>
              <p:nvPr/>
            </p:nvSpPr>
            <p:spPr bwMode="auto">
              <a:xfrm>
                <a:off x="672" y="3024"/>
                <a:ext cx="1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P11. Podsistem kvaliteta</a:t>
                </a:r>
              </a:p>
            </p:txBody>
          </p:sp>
        </p:grpSp>
        <p:grpSp>
          <p:nvGrpSpPr>
            <p:cNvPr id="30" name="Group 68"/>
            <p:cNvGrpSpPr>
              <a:grpSpLocks/>
            </p:cNvGrpSpPr>
            <p:nvPr/>
          </p:nvGrpSpPr>
          <p:grpSpPr bwMode="auto">
            <a:xfrm>
              <a:off x="48" y="2496"/>
              <a:ext cx="2018" cy="1325"/>
              <a:chOff x="672" y="1872"/>
              <a:chExt cx="2018" cy="1325"/>
            </a:xfrm>
          </p:grpSpPr>
          <p:grpSp>
            <p:nvGrpSpPr>
              <p:cNvPr id="31" name="Group 69"/>
              <p:cNvGrpSpPr>
                <a:grpSpLocks/>
              </p:cNvGrpSpPr>
              <p:nvPr/>
            </p:nvGrpSpPr>
            <p:grpSpPr bwMode="auto">
              <a:xfrm>
                <a:off x="2112" y="1872"/>
                <a:ext cx="578" cy="443"/>
                <a:chOff x="2112" y="1872"/>
                <a:chExt cx="578" cy="443"/>
              </a:xfrm>
            </p:grpSpPr>
            <p:sp>
              <p:nvSpPr>
                <p:cNvPr id="4216" name="Oval 70"/>
                <p:cNvSpPr>
                  <a:spLocks noChangeArrowheads="1"/>
                </p:cNvSpPr>
                <p:nvPr/>
              </p:nvSpPr>
              <p:spPr bwMode="auto">
                <a:xfrm>
                  <a:off x="2112" y="1872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11</a:t>
                  </a:r>
                </a:p>
              </p:txBody>
            </p:sp>
            <p:sp>
              <p:nvSpPr>
                <p:cNvPr id="4217" name="Freeform 71" descr="Wide upward diagonal"/>
                <p:cNvSpPr>
                  <a:spLocks/>
                </p:cNvSpPr>
                <p:nvPr/>
              </p:nvSpPr>
              <p:spPr bwMode="auto">
                <a:xfrm>
                  <a:off x="2383" y="2091"/>
                  <a:ext cx="307" cy="224"/>
                </a:xfrm>
                <a:custGeom>
                  <a:avLst/>
                  <a:gdLst>
                    <a:gd name="T0" fmla="*/ 304 w 307"/>
                    <a:gd name="T1" fmla="*/ 0 h 224"/>
                    <a:gd name="T2" fmla="*/ 250 w 307"/>
                    <a:gd name="T3" fmla="*/ 21 h 224"/>
                    <a:gd name="T4" fmla="*/ 239 w 307"/>
                    <a:gd name="T5" fmla="*/ 24 h 224"/>
                    <a:gd name="T6" fmla="*/ 209 w 307"/>
                    <a:gd name="T7" fmla="*/ 42 h 224"/>
                    <a:gd name="T8" fmla="*/ 197 w 307"/>
                    <a:gd name="T9" fmla="*/ 53 h 224"/>
                    <a:gd name="T10" fmla="*/ 167 w 307"/>
                    <a:gd name="T11" fmla="*/ 72 h 224"/>
                    <a:gd name="T12" fmla="*/ 151 w 307"/>
                    <a:gd name="T13" fmla="*/ 80 h 224"/>
                    <a:gd name="T14" fmla="*/ 145 w 307"/>
                    <a:gd name="T15" fmla="*/ 83 h 224"/>
                    <a:gd name="T16" fmla="*/ 121 w 307"/>
                    <a:gd name="T17" fmla="*/ 102 h 224"/>
                    <a:gd name="T18" fmla="*/ 89 w 307"/>
                    <a:gd name="T19" fmla="*/ 126 h 224"/>
                    <a:gd name="T20" fmla="*/ 71 w 307"/>
                    <a:gd name="T21" fmla="*/ 141 h 224"/>
                    <a:gd name="T22" fmla="*/ 53 w 307"/>
                    <a:gd name="T23" fmla="*/ 159 h 224"/>
                    <a:gd name="T24" fmla="*/ 41 w 307"/>
                    <a:gd name="T25" fmla="*/ 173 h 224"/>
                    <a:gd name="T26" fmla="*/ 34 w 307"/>
                    <a:gd name="T27" fmla="*/ 188 h 224"/>
                    <a:gd name="T28" fmla="*/ 32 w 307"/>
                    <a:gd name="T29" fmla="*/ 203 h 224"/>
                    <a:gd name="T30" fmla="*/ 16 w 307"/>
                    <a:gd name="T31" fmla="*/ 204 h 224"/>
                    <a:gd name="T32" fmla="*/ 10 w 307"/>
                    <a:gd name="T33" fmla="*/ 216 h 224"/>
                    <a:gd name="T34" fmla="*/ 44 w 307"/>
                    <a:gd name="T35" fmla="*/ 218 h 224"/>
                    <a:gd name="T36" fmla="*/ 73 w 307"/>
                    <a:gd name="T37" fmla="*/ 216 h 224"/>
                    <a:gd name="T38" fmla="*/ 115 w 307"/>
                    <a:gd name="T39" fmla="*/ 207 h 224"/>
                    <a:gd name="T40" fmla="*/ 109 w 307"/>
                    <a:gd name="T41" fmla="*/ 206 h 224"/>
                    <a:gd name="T42" fmla="*/ 140 w 307"/>
                    <a:gd name="T43" fmla="*/ 198 h 224"/>
                    <a:gd name="T44" fmla="*/ 169 w 307"/>
                    <a:gd name="T45" fmla="*/ 188 h 224"/>
                    <a:gd name="T46" fmla="*/ 184 w 307"/>
                    <a:gd name="T47" fmla="*/ 182 h 224"/>
                    <a:gd name="T48" fmla="*/ 206 w 307"/>
                    <a:gd name="T49" fmla="*/ 170 h 224"/>
                    <a:gd name="T50" fmla="*/ 217 w 307"/>
                    <a:gd name="T51" fmla="*/ 162 h 224"/>
                    <a:gd name="T52" fmla="*/ 229 w 307"/>
                    <a:gd name="T53" fmla="*/ 156 h 224"/>
                    <a:gd name="T54" fmla="*/ 253 w 307"/>
                    <a:gd name="T55" fmla="*/ 129 h 224"/>
                    <a:gd name="T56" fmla="*/ 266 w 307"/>
                    <a:gd name="T57" fmla="*/ 116 h 224"/>
                    <a:gd name="T58" fmla="*/ 280 w 307"/>
                    <a:gd name="T59" fmla="*/ 95 h 224"/>
                    <a:gd name="T60" fmla="*/ 283 w 307"/>
                    <a:gd name="T61" fmla="*/ 86 h 224"/>
                    <a:gd name="T62" fmla="*/ 298 w 307"/>
                    <a:gd name="T63" fmla="*/ 63 h 224"/>
                    <a:gd name="T64" fmla="*/ 307 w 307"/>
                    <a:gd name="T65" fmla="*/ 20 h 224"/>
                    <a:gd name="T66" fmla="*/ 304 w 307"/>
                    <a:gd name="T67" fmla="*/ 0 h 22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07"/>
                    <a:gd name="T103" fmla="*/ 0 h 224"/>
                    <a:gd name="T104" fmla="*/ 307 w 307"/>
                    <a:gd name="T105" fmla="*/ 224 h 22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07" h="224">
                      <a:moveTo>
                        <a:pt x="304" y="0"/>
                      </a:moveTo>
                      <a:cubicBezTo>
                        <a:pt x="283" y="3"/>
                        <a:pt x="273" y="19"/>
                        <a:pt x="250" y="21"/>
                      </a:cubicBezTo>
                      <a:cubicBezTo>
                        <a:pt x="246" y="22"/>
                        <a:pt x="242" y="22"/>
                        <a:pt x="239" y="24"/>
                      </a:cubicBezTo>
                      <a:cubicBezTo>
                        <a:pt x="228" y="30"/>
                        <a:pt x="222" y="40"/>
                        <a:pt x="209" y="42"/>
                      </a:cubicBezTo>
                      <a:cubicBezTo>
                        <a:pt x="204" y="48"/>
                        <a:pt x="200" y="46"/>
                        <a:pt x="197" y="53"/>
                      </a:cubicBezTo>
                      <a:lnTo>
                        <a:pt x="167" y="72"/>
                      </a:lnTo>
                      <a:cubicBezTo>
                        <a:pt x="167" y="72"/>
                        <a:pt x="151" y="80"/>
                        <a:pt x="151" y="80"/>
                      </a:cubicBezTo>
                      <a:cubicBezTo>
                        <a:pt x="149" y="81"/>
                        <a:pt x="145" y="83"/>
                        <a:pt x="145" y="83"/>
                      </a:cubicBezTo>
                      <a:cubicBezTo>
                        <a:pt x="139" y="91"/>
                        <a:pt x="130" y="96"/>
                        <a:pt x="121" y="102"/>
                      </a:cubicBezTo>
                      <a:cubicBezTo>
                        <a:pt x="116" y="115"/>
                        <a:pt x="103" y="124"/>
                        <a:pt x="89" y="126"/>
                      </a:cubicBezTo>
                      <a:cubicBezTo>
                        <a:pt x="87" y="135"/>
                        <a:pt x="77" y="135"/>
                        <a:pt x="71" y="141"/>
                      </a:cubicBezTo>
                      <a:cubicBezTo>
                        <a:pt x="65" y="147"/>
                        <a:pt x="61" y="154"/>
                        <a:pt x="53" y="159"/>
                      </a:cubicBezTo>
                      <a:cubicBezTo>
                        <a:pt x="52" y="163"/>
                        <a:pt x="45" y="171"/>
                        <a:pt x="41" y="173"/>
                      </a:cubicBezTo>
                      <a:cubicBezTo>
                        <a:pt x="40" y="181"/>
                        <a:pt x="35" y="181"/>
                        <a:pt x="34" y="188"/>
                      </a:cubicBezTo>
                      <a:cubicBezTo>
                        <a:pt x="33" y="193"/>
                        <a:pt x="36" y="200"/>
                        <a:pt x="32" y="203"/>
                      </a:cubicBezTo>
                      <a:cubicBezTo>
                        <a:pt x="28" y="207"/>
                        <a:pt x="21" y="204"/>
                        <a:pt x="16" y="204"/>
                      </a:cubicBezTo>
                      <a:cubicBezTo>
                        <a:pt x="13" y="211"/>
                        <a:pt x="0" y="214"/>
                        <a:pt x="10" y="216"/>
                      </a:cubicBezTo>
                      <a:cubicBezTo>
                        <a:pt x="27" y="215"/>
                        <a:pt x="28" y="216"/>
                        <a:pt x="44" y="218"/>
                      </a:cubicBezTo>
                      <a:cubicBezTo>
                        <a:pt x="52" y="224"/>
                        <a:pt x="62" y="218"/>
                        <a:pt x="73" y="216"/>
                      </a:cubicBezTo>
                      <a:cubicBezTo>
                        <a:pt x="83" y="214"/>
                        <a:pt x="109" y="209"/>
                        <a:pt x="115" y="207"/>
                      </a:cubicBezTo>
                      <a:cubicBezTo>
                        <a:pt x="121" y="205"/>
                        <a:pt x="105" y="207"/>
                        <a:pt x="109" y="206"/>
                      </a:cubicBezTo>
                      <a:cubicBezTo>
                        <a:pt x="115" y="196"/>
                        <a:pt x="130" y="199"/>
                        <a:pt x="140" y="198"/>
                      </a:cubicBezTo>
                      <a:cubicBezTo>
                        <a:pt x="150" y="196"/>
                        <a:pt x="159" y="190"/>
                        <a:pt x="169" y="188"/>
                      </a:cubicBezTo>
                      <a:cubicBezTo>
                        <a:pt x="174" y="185"/>
                        <a:pt x="178" y="183"/>
                        <a:pt x="184" y="182"/>
                      </a:cubicBezTo>
                      <a:cubicBezTo>
                        <a:pt x="189" y="179"/>
                        <a:pt x="203" y="175"/>
                        <a:pt x="206" y="170"/>
                      </a:cubicBezTo>
                      <a:cubicBezTo>
                        <a:pt x="212" y="153"/>
                        <a:pt x="195" y="168"/>
                        <a:pt x="217" y="162"/>
                      </a:cubicBezTo>
                      <a:cubicBezTo>
                        <a:pt x="221" y="161"/>
                        <a:pt x="229" y="156"/>
                        <a:pt x="229" y="156"/>
                      </a:cubicBezTo>
                      <a:cubicBezTo>
                        <a:pt x="237" y="145"/>
                        <a:pt x="243" y="139"/>
                        <a:pt x="253" y="129"/>
                      </a:cubicBezTo>
                      <a:cubicBezTo>
                        <a:pt x="257" y="125"/>
                        <a:pt x="266" y="116"/>
                        <a:pt x="266" y="116"/>
                      </a:cubicBezTo>
                      <a:cubicBezTo>
                        <a:pt x="268" y="109"/>
                        <a:pt x="277" y="101"/>
                        <a:pt x="280" y="95"/>
                      </a:cubicBezTo>
                      <a:cubicBezTo>
                        <a:pt x="281" y="85"/>
                        <a:pt x="273" y="88"/>
                        <a:pt x="283" y="86"/>
                      </a:cubicBezTo>
                      <a:cubicBezTo>
                        <a:pt x="288" y="78"/>
                        <a:pt x="294" y="72"/>
                        <a:pt x="298" y="63"/>
                      </a:cubicBezTo>
                      <a:cubicBezTo>
                        <a:pt x="300" y="49"/>
                        <a:pt x="298" y="32"/>
                        <a:pt x="307" y="20"/>
                      </a:cubicBezTo>
                      <a:cubicBezTo>
                        <a:pt x="305" y="2"/>
                        <a:pt x="307" y="8"/>
                        <a:pt x="304" y="0"/>
                      </a:cubicBezTo>
                      <a:close/>
                    </a:path>
                  </a:pathLst>
                </a:cu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4215" name="Text Box 72"/>
              <p:cNvSpPr txBox="1">
                <a:spLocks noChangeArrowheads="1"/>
              </p:cNvSpPr>
              <p:nvPr/>
            </p:nvSpPr>
            <p:spPr bwMode="auto">
              <a:xfrm>
                <a:off x="672" y="3024"/>
                <a:ext cx="12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P11. Podsistem kvaliteta</a:t>
                </a:r>
              </a:p>
            </p:txBody>
          </p:sp>
        </p:grpSp>
      </p:grpSp>
      <p:grpSp>
        <p:nvGrpSpPr>
          <p:cNvPr id="4258" name="Group 73"/>
          <p:cNvGrpSpPr>
            <a:grpSpLocks/>
          </p:cNvGrpSpPr>
          <p:nvPr/>
        </p:nvGrpSpPr>
        <p:grpSpPr bwMode="auto">
          <a:xfrm>
            <a:off x="1905000" y="762000"/>
            <a:ext cx="7239000" cy="6096000"/>
            <a:chOff x="1152" y="432"/>
            <a:chExt cx="4560" cy="3840"/>
          </a:xfrm>
        </p:grpSpPr>
        <p:grpSp>
          <p:nvGrpSpPr>
            <p:cNvPr id="4262" name="Group 74"/>
            <p:cNvGrpSpPr>
              <a:grpSpLocks/>
            </p:cNvGrpSpPr>
            <p:nvPr/>
          </p:nvGrpSpPr>
          <p:grpSpPr bwMode="auto">
            <a:xfrm>
              <a:off x="3216" y="432"/>
              <a:ext cx="2496" cy="1968"/>
              <a:chOff x="1776" y="1680"/>
              <a:chExt cx="2496" cy="1968"/>
            </a:xfrm>
          </p:grpSpPr>
          <p:sp>
            <p:nvSpPr>
              <p:cNvPr id="4210" name="Oval 75"/>
              <p:cNvSpPr>
                <a:spLocks noChangeArrowheads="1"/>
              </p:cNvSpPr>
              <p:nvPr/>
            </p:nvSpPr>
            <p:spPr bwMode="auto">
              <a:xfrm>
                <a:off x="2016" y="1920"/>
                <a:ext cx="1968" cy="1536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1600" b="1"/>
              </a:p>
            </p:txBody>
          </p:sp>
          <p:sp>
            <p:nvSpPr>
              <p:cNvPr id="4211" name="Oval 76"/>
              <p:cNvSpPr>
                <a:spLocks noChangeArrowheads="1"/>
              </p:cNvSpPr>
              <p:nvPr/>
            </p:nvSpPr>
            <p:spPr bwMode="auto">
              <a:xfrm>
                <a:off x="1776" y="1680"/>
                <a:ext cx="2496" cy="1968"/>
              </a:xfrm>
              <a:prstGeom prst="ellips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1600" b="1"/>
              </a:p>
            </p:txBody>
          </p:sp>
        </p:grpSp>
        <p:grpSp>
          <p:nvGrpSpPr>
            <p:cNvPr id="4263" name="Group 77"/>
            <p:cNvGrpSpPr>
              <a:grpSpLocks/>
            </p:cNvGrpSpPr>
            <p:nvPr/>
          </p:nvGrpSpPr>
          <p:grpSpPr bwMode="auto">
            <a:xfrm>
              <a:off x="1152" y="2304"/>
              <a:ext cx="2496" cy="1968"/>
              <a:chOff x="1776" y="1680"/>
              <a:chExt cx="2496" cy="1968"/>
            </a:xfrm>
          </p:grpSpPr>
          <p:sp>
            <p:nvSpPr>
              <p:cNvPr id="4208" name="Oval 78"/>
              <p:cNvSpPr>
                <a:spLocks noChangeArrowheads="1"/>
              </p:cNvSpPr>
              <p:nvPr/>
            </p:nvSpPr>
            <p:spPr bwMode="auto">
              <a:xfrm>
                <a:off x="2016" y="1920"/>
                <a:ext cx="1968" cy="1536"/>
              </a:xfrm>
              <a:prstGeom prst="ellips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1600" b="1"/>
              </a:p>
            </p:txBody>
          </p:sp>
          <p:sp>
            <p:nvSpPr>
              <p:cNvPr id="4209" name="Oval 79"/>
              <p:cNvSpPr>
                <a:spLocks noChangeArrowheads="1"/>
              </p:cNvSpPr>
              <p:nvPr/>
            </p:nvSpPr>
            <p:spPr bwMode="auto">
              <a:xfrm>
                <a:off x="1776" y="1680"/>
                <a:ext cx="2496" cy="1968"/>
              </a:xfrm>
              <a:prstGeom prst="ellipse">
                <a:avLst/>
              </a:prstGeom>
              <a:noFill/>
              <a:ln w="25400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1600" b="1"/>
              </a:p>
            </p:txBody>
          </p:sp>
        </p:grpSp>
      </p:grpSp>
      <p:grpSp>
        <p:nvGrpSpPr>
          <p:cNvPr id="4264" name="Group 80"/>
          <p:cNvGrpSpPr>
            <a:grpSpLocks/>
          </p:cNvGrpSpPr>
          <p:nvPr/>
        </p:nvGrpSpPr>
        <p:grpSpPr bwMode="auto">
          <a:xfrm>
            <a:off x="76200" y="685800"/>
            <a:ext cx="7315200" cy="5153025"/>
            <a:chOff x="48" y="432"/>
            <a:chExt cx="4608" cy="3246"/>
          </a:xfrm>
        </p:grpSpPr>
        <p:grpSp>
          <p:nvGrpSpPr>
            <p:cNvPr id="4268" name="Group 81"/>
            <p:cNvGrpSpPr>
              <a:grpSpLocks/>
            </p:cNvGrpSpPr>
            <p:nvPr/>
          </p:nvGrpSpPr>
          <p:grpSpPr bwMode="auto">
            <a:xfrm>
              <a:off x="2112" y="432"/>
              <a:ext cx="2544" cy="1374"/>
              <a:chOff x="672" y="1680"/>
              <a:chExt cx="2544" cy="1374"/>
            </a:xfrm>
          </p:grpSpPr>
          <p:grpSp>
            <p:nvGrpSpPr>
              <p:cNvPr id="4272" name="Group 82"/>
              <p:cNvGrpSpPr>
                <a:grpSpLocks/>
              </p:cNvGrpSpPr>
              <p:nvPr/>
            </p:nvGrpSpPr>
            <p:grpSpPr bwMode="auto">
              <a:xfrm>
                <a:off x="672" y="1680"/>
                <a:ext cx="2544" cy="1374"/>
                <a:chOff x="672" y="1680"/>
                <a:chExt cx="2544" cy="1374"/>
              </a:xfrm>
            </p:grpSpPr>
            <p:sp>
              <p:nvSpPr>
                <p:cNvPr id="4204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672" y="2880"/>
                  <a:ext cx="1578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/>
                    <a:t>P10. Podsistem marketinga</a:t>
                  </a:r>
                </a:p>
              </p:txBody>
            </p:sp>
            <p:sp>
              <p:nvSpPr>
                <p:cNvPr id="4205" name="Oval 84"/>
                <p:cNvSpPr>
                  <a:spLocks noChangeArrowheads="1"/>
                </p:cNvSpPr>
                <p:nvPr/>
              </p:nvSpPr>
              <p:spPr bwMode="auto">
                <a:xfrm>
                  <a:off x="2640" y="1680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10</a:t>
                  </a:r>
                </a:p>
              </p:txBody>
            </p:sp>
          </p:grpSp>
          <p:sp>
            <p:nvSpPr>
              <p:cNvPr id="4203" name="Freeform 85" descr="Wide upward diagonal"/>
              <p:cNvSpPr>
                <a:spLocks/>
              </p:cNvSpPr>
              <p:nvPr/>
            </p:nvSpPr>
            <p:spPr bwMode="auto">
              <a:xfrm>
                <a:off x="2751" y="2018"/>
                <a:ext cx="422" cy="99"/>
              </a:xfrm>
              <a:custGeom>
                <a:avLst/>
                <a:gdLst>
                  <a:gd name="T0" fmla="*/ 0 w 422"/>
                  <a:gd name="T1" fmla="*/ 48 h 99"/>
                  <a:gd name="T2" fmla="*/ 26 w 422"/>
                  <a:gd name="T3" fmla="*/ 39 h 99"/>
                  <a:gd name="T4" fmla="*/ 62 w 422"/>
                  <a:gd name="T5" fmla="*/ 30 h 99"/>
                  <a:gd name="T6" fmla="*/ 135 w 422"/>
                  <a:gd name="T7" fmla="*/ 18 h 99"/>
                  <a:gd name="T8" fmla="*/ 315 w 422"/>
                  <a:gd name="T9" fmla="*/ 0 h 99"/>
                  <a:gd name="T10" fmla="*/ 339 w 422"/>
                  <a:gd name="T11" fmla="*/ 1 h 99"/>
                  <a:gd name="T12" fmla="*/ 375 w 422"/>
                  <a:gd name="T13" fmla="*/ 4 h 99"/>
                  <a:gd name="T14" fmla="*/ 405 w 422"/>
                  <a:gd name="T15" fmla="*/ 9 h 99"/>
                  <a:gd name="T16" fmla="*/ 401 w 422"/>
                  <a:gd name="T17" fmla="*/ 19 h 99"/>
                  <a:gd name="T18" fmla="*/ 377 w 422"/>
                  <a:gd name="T19" fmla="*/ 39 h 99"/>
                  <a:gd name="T20" fmla="*/ 348 w 422"/>
                  <a:gd name="T21" fmla="*/ 57 h 99"/>
                  <a:gd name="T22" fmla="*/ 303 w 422"/>
                  <a:gd name="T23" fmla="*/ 78 h 99"/>
                  <a:gd name="T24" fmla="*/ 284 w 422"/>
                  <a:gd name="T25" fmla="*/ 84 h 99"/>
                  <a:gd name="T26" fmla="*/ 263 w 422"/>
                  <a:gd name="T27" fmla="*/ 91 h 99"/>
                  <a:gd name="T28" fmla="*/ 233 w 422"/>
                  <a:gd name="T29" fmla="*/ 94 h 99"/>
                  <a:gd name="T30" fmla="*/ 194 w 422"/>
                  <a:gd name="T31" fmla="*/ 96 h 99"/>
                  <a:gd name="T32" fmla="*/ 135 w 422"/>
                  <a:gd name="T33" fmla="*/ 97 h 99"/>
                  <a:gd name="T34" fmla="*/ 71 w 422"/>
                  <a:gd name="T35" fmla="*/ 84 h 99"/>
                  <a:gd name="T36" fmla="*/ 45 w 422"/>
                  <a:gd name="T37" fmla="*/ 72 h 99"/>
                  <a:gd name="T38" fmla="*/ 6 w 422"/>
                  <a:gd name="T39" fmla="*/ 58 h 99"/>
                  <a:gd name="T40" fmla="*/ 0 w 422"/>
                  <a:gd name="T41" fmla="*/ 48 h 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2"/>
                  <a:gd name="T64" fmla="*/ 0 h 99"/>
                  <a:gd name="T65" fmla="*/ 422 w 422"/>
                  <a:gd name="T66" fmla="*/ 99 h 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2" h="99">
                    <a:moveTo>
                      <a:pt x="0" y="48"/>
                    </a:moveTo>
                    <a:cubicBezTo>
                      <a:pt x="10" y="44"/>
                      <a:pt x="15" y="40"/>
                      <a:pt x="26" y="39"/>
                    </a:cubicBezTo>
                    <a:cubicBezTo>
                      <a:pt x="38" y="36"/>
                      <a:pt x="50" y="32"/>
                      <a:pt x="62" y="30"/>
                    </a:cubicBezTo>
                    <a:cubicBezTo>
                      <a:pt x="81" y="20"/>
                      <a:pt x="114" y="22"/>
                      <a:pt x="135" y="18"/>
                    </a:cubicBezTo>
                    <a:cubicBezTo>
                      <a:pt x="195" y="7"/>
                      <a:pt x="254" y="2"/>
                      <a:pt x="315" y="0"/>
                    </a:cubicBezTo>
                    <a:cubicBezTo>
                      <a:pt x="323" y="0"/>
                      <a:pt x="331" y="0"/>
                      <a:pt x="339" y="1"/>
                    </a:cubicBezTo>
                    <a:cubicBezTo>
                      <a:pt x="351" y="2"/>
                      <a:pt x="375" y="4"/>
                      <a:pt x="375" y="4"/>
                    </a:cubicBezTo>
                    <a:cubicBezTo>
                      <a:pt x="384" y="6"/>
                      <a:pt x="422" y="0"/>
                      <a:pt x="405" y="9"/>
                    </a:cubicBezTo>
                    <a:cubicBezTo>
                      <a:pt x="397" y="14"/>
                      <a:pt x="402" y="18"/>
                      <a:pt x="401" y="19"/>
                    </a:cubicBezTo>
                    <a:cubicBezTo>
                      <a:pt x="392" y="26"/>
                      <a:pt x="388" y="37"/>
                      <a:pt x="377" y="39"/>
                    </a:cubicBezTo>
                    <a:cubicBezTo>
                      <a:pt x="374" y="42"/>
                      <a:pt x="352" y="56"/>
                      <a:pt x="348" y="57"/>
                    </a:cubicBezTo>
                    <a:cubicBezTo>
                      <a:pt x="338" y="62"/>
                      <a:pt x="314" y="76"/>
                      <a:pt x="303" y="78"/>
                    </a:cubicBezTo>
                    <a:cubicBezTo>
                      <a:pt x="296" y="82"/>
                      <a:pt x="292" y="83"/>
                      <a:pt x="284" y="84"/>
                    </a:cubicBezTo>
                    <a:cubicBezTo>
                      <a:pt x="279" y="87"/>
                      <a:pt x="269" y="90"/>
                      <a:pt x="263" y="91"/>
                    </a:cubicBezTo>
                    <a:cubicBezTo>
                      <a:pt x="257" y="94"/>
                      <a:pt x="240" y="93"/>
                      <a:pt x="233" y="94"/>
                    </a:cubicBezTo>
                    <a:cubicBezTo>
                      <a:pt x="215" y="97"/>
                      <a:pt x="211" y="95"/>
                      <a:pt x="194" y="96"/>
                    </a:cubicBezTo>
                    <a:cubicBezTo>
                      <a:pt x="169" y="95"/>
                      <a:pt x="157" y="99"/>
                      <a:pt x="135" y="97"/>
                    </a:cubicBezTo>
                    <a:cubicBezTo>
                      <a:pt x="111" y="96"/>
                      <a:pt x="92" y="87"/>
                      <a:pt x="71" y="84"/>
                    </a:cubicBezTo>
                    <a:cubicBezTo>
                      <a:pt x="62" y="80"/>
                      <a:pt x="54" y="74"/>
                      <a:pt x="45" y="72"/>
                    </a:cubicBezTo>
                    <a:cubicBezTo>
                      <a:pt x="32" y="66"/>
                      <a:pt x="20" y="61"/>
                      <a:pt x="6" y="58"/>
                    </a:cubicBezTo>
                    <a:cubicBezTo>
                      <a:pt x="1" y="53"/>
                      <a:pt x="3" y="56"/>
                      <a:pt x="0" y="48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grpSp>
          <p:nvGrpSpPr>
            <p:cNvPr id="4273" name="Group 86"/>
            <p:cNvGrpSpPr>
              <a:grpSpLocks/>
            </p:cNvGrpSpPr>
            <p:nvPr/>
          </p:nvGrpSpPr>
          <p:grpSpPr bwMode="auto">
            <a:xfrm>
              <a:off x="48" y="2304"/>
              <a:ext cx="2544" cy="1374"/>
              <a:chOff x="672" y="1680"/>
              <a:chExt cx="2544" cy="1374"/>
            </a:xfrm>
          </p:grpSpPr>
          <p:grpSp>
            <p:nvGrpSpPr>
              <p:cNvPr id="4274" name="Group 87"/>
              <p:cNvGrpSpPr>
                <a:grpSpLocks/>
              </p:cNvGrpSpPr>
              <p:nvPr/>
            </p:nvGrpSpPr>
            <p:grpSpPr bwMode="auto">
              <a:xfrm>
                <a:off x="672" y="1680"/>
                <a:ext cx="2544" cy="1374"/>
                <a:chOff x="672" y="1680"/>
                <a:chExt cx="2544" cy="1374"/>
              </a:xfrm>
            </p:grpSpPr>
            <p:sp>
              <p:nvSpPr>
                <p:cNvPr id="4200" name="Text Box 88"/>
                <p:cNvSpPr txBox="1">
                  <a:spLocks noChangeArrowheads="1"/>
                </p:cNvSpPr>
                <p:nvPr/>
              </p:nvSpPr>
              <p:spPr bwMode="auto">
                <a:xfrm>
                  <a:off x="672" y="2880"/>
                  <a:ext cx="1527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/>
                    <a:t>P10. Podsistem marketinga</a:t>
                  </a:r>
                </a:p>
              </p:txBody>
            </p:sp>
            <p:sp>
              <p:nvSpPr>
                <p:cNvPr id="4201" name="Oval 89"/>
                <p:cNvSpPr>
                  <a:spLocks noChangeArrowheads="1"/>
                </p:cNvSpPr>
                <p:nvPr/>
              </p:nvSpPr>
              <p:spPr bwMode="auto">
                <a:xfrm>
                  <a:off x="2640" y="1680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10</a:t>
                  </a:r>
                </a:p>
              </p:txBody>
            </p:sp>
          </p:grpSp>
          <p:sp>
            <p:nvSpPr>
              <p:cNvPr id="4199" name="Freeform 90" descr="Wide upward diagonal"/>
              <p:cNvSpPr>
                <a:spLocks/>
              </p:cNvSpPr>
              <p:nvPr/>
            </p:nvSpPr>
            <p:spPr bwMode="auto">
              <a:xfrm>
                <a:off x="2751" y="2018"/>
                <a:ext cx="422" cy="99"/>
              </a:xfrm>
              <a:custGeom>
                <a:avLst/>
                <a:gdLst>
                  <a:gd name="T0" fmla="*/ 0 w 422"/>
                  <a:gd name="T1" fmla="*/ 48 h 99"/>
                  <a:gd name="T2" fmla="*/ 26 w 422"/>
                  <a:gd name="T3" fmla="*/ 39 h 99"/>
                  <a:gd name="T4" fmla="*/ 62 w 422"/>
                  <a:gd name="T5" fmla="*/ 30 h 99"/>
                  <a:gd name="T6" fmla="*/ 135 w 422"/>
                  <a:gd name="T7" fmla="*/ 18 h 99"/>
                  <a:gd name="T8" fmla="*/ 315 w 422"/>
                  <a:gd name="T9" fmla="*/ 0 h 99"/>
                  <a:gd name="T10" fmla="*/ 339 w 422"/>
                  <a:gd name="T11" fmla="*/ 1 h 99"/>
                  <a:gd name="T12" fmla="*/ 375 w 422"/>
                  <a:gd name="T13" fmla="*/ 4 h 99"/>
                  <a:gd name="T14" fmla="*/ 405 w 422"/>
                  <a:gd name="T15" fmla="*/ 9 h 99"/>
                  <a:gd name="T16" fmla="*/ 401 w 422"/>
                  <a:gd name="T17" fmla="*/ 19 h 99"/>
                  <a:gd name="T18" fmla="*/ 377 w 422"/>
                  <a:gd name="T19" fmla="*/ 39 h 99"/>
                  <a:gd name="T20" fmla="*/ 348 w 422"/>
                  <a:gd name="T21" fmla="*/ 57 h 99"/>
                  <a:gd name="T22" fmla="*/ 303 w 422"/>
                  <a:gd name="T23" fmla="*/ 78 h 99"/>
                  <a:gd name="T24" fmla="*/ 284 w 422"/>
                  <a:gd name="T25" fmla="*/ 84 h 99"/>
                  <a:gd name="T26" fmla="*/ 263 w 422"/>
                  <a:gd name="T27" fmla="*/ 91 h 99"/>
                  <a:gd name="T28" fmla="*/ 233 w 422"/>
                  <a:gd name="T29" fmla="*/ 94 h 99"/>
                  <a:gd name="T30" fmla="*/ 194 w 422"/>
                  <a:gd name="T31" fmla="*/ 96 h 99"/>
                  <a:gd name="T32" fmla="*/ 135 w 422"/>
                  <a:gd name="T33" fmla="*/ 97 h 99"/>
                  <a:gd name="T34" fmla="*/ 71 w 422"/>
                  <a:gd name="T35" fmla="*/ 84 h 99"/>
                  <a:gd name="T36" fmla="*/ 45 w 422"/>
                  <a:gd name="T37" fmla="*/ 72 h 99"/>
                  <a:gd name="T38" fmla="*/ 6 w 422"/>
                  <a:gd name="T39" fmla="*/ 58 h 99"/>
                  <a:gd name="T40" fmla="*/ 0 w 422"/>
                  <a:gd name="T41" fmla="*/ 48 h 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2"/>
                  <a:gd name="T64" fmla="*/ 0 h 99"/>
                  <a:gd name="T65" fmla="*/ 422 w 422"/>
                  <a:gd name="T66" fmla="*/ 99 h 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2" h="99">
                    <a:moveTo>
                      <a:pt x="0" y="48"/>
                    </a:moveTo>
                    <a:cubicBezTo>
                      <a:pt x="10" y="44"/>
                      <a:pt x="15" y="40"/>
                      <a:pt x="26" y="39"/>
                    </a:cubicBezTo>
                    <a:cubicBezTo>
                      <a:pt x="38" y="36"/>
                      <a:pt x="50" y="32"/>
                      <a:pt x="62" y="30"/>
                    </a:cubicBezTo>
                    <a:cubicBezTo>
                      <a:pt x="81" y="20"/>
                      <a:pt x="114" y="22"/>
                      <a:pt x="135" y="18"/>
                    </a:cubicBezTo>
                    <a:cubicBezTo>
                      <a:pt x="195" y="7"/>
                      <a:pt x="254" y="2"/>
                      <a:pt x="315" y="0"/>
                    </a:cubicBezTo>
                    <a:cubicBezTo>
                      <a:pt x="323" y="0"/>
                      <a:pt x="331" y="0"/>
                      <a:pt x="339" y="1"/>
                    </a:cubicBezTo>
                    <a:cubicBezTo>
                      <a:pt x="351" y="2"/>
                      <a:pt x="375" y="4"/>
                      <a:pt x="375" y="4"/>
                    </a:cubicBezTo>
                    <a:cubicBezTo>
                      <a:pt x="384" y="6"/>
                      <a:pt x="422" y="0"/>
                      <a:pt x="405" y="9"/>
                    </a:cubicBezTo>
                    <a:cubicBezTo>
                      <a:pt x="397" y="14"/>
                      <a:pt x="402" y="18"/>
                      <a:pt x="401" y="19"/>
                    </a:cubicBezTo>
                    <a:cubicBezTo>
                      <a:pt x="392" y="26"/>
                      <a:pt x="388" y="37"/>
                      <a:pt x="377" y="39"/>
                    </a:cubicBezTo>
                    <a:cubicBezTo>
                      <a:pt x="374" y="42"/>
                      <a:pt x="352" y="56"/>
                      <a:pt x="348" y="57"/>
                    </a:cubicBezTo>
                    <a:cubicBezTo>
                      <a:pt x="338" y="62"/>
                      <a:pt x="314" y="76"/>
                      <a:pt x="303" y="78"/>
                    </a:cubicBezTo>
                    <a:cubicBezTo>
                      <a:pt x="296" y="82"/>
                      <a:pt x="292" y="83"/>
                      <a:pt x="284" y="84"/>
                    </a:cubicBezTo>
                    <a:cubicBezTo>
                      <a:pt x="279" y="87"/>
                      <a:pt x="269" y="90"/>
                      <a:pt x="263" y="91"/>
                    </a:cubicBezTo>
                    <a:cubicBezTo>
                      <a:pt x="257" y="94"/>
                      <a:pt x="240" y="93"/>
                      <a:pt x="233" y="94"/>
                    </a:cubicBezTo>
                    <a:cubicBezTo>
                      <a:pt x="215" y="97"/>
                      <a:pt x="211" y="95"/>
                      <a:pt x="194" y="96"/>
                    </a:cubicBezTo>
                    <a:cubicBezTo>
                      <a:pt x="169" y="95"/>
                      <a:pt x="157" y="99"/>
                      <a:pt x="135" y="97"/>
                    </a:cubicBezTo>
                    <a:cubicBezTo>
                      <a:pt x="111" y="96"/>
                      <a:pt x="92" y="87"/>
                      <a:pt x="71" y="84"/>
                    </a:cubicBezTo>
                    <a:cubicBezTo>
                      <a:pt x="62" y="80"/>
                      <a:pt x="54" y="74"/>
                      <a:pt x="45" y="72"/>
                    </a:cubicBezTo>
                    <a:cubicBezTo>
                      <a:pt x="32" y="66"/>
                      <a:pt x="20" y="61"/>
                      <a:pt x="6" y="58"/>
                    </a:cubicBezTo>
                    <a:cubicBezTo>
                      <a:pt x="1" y="53"/>
                      <a:pt x="3" y="56"/>
                      <a:pt x="0" y="48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</p:grpSp>
      <p:grpSp>
        <p:nvGrpSpPr>
          <p:cNvPr id="4275" name="Group 91"/>
          <p:cNvGrpSpPr>
            <a:grpSpLocks/>
          </p:cNvGrpSpPr>
          <p:nvPr/>
        </p:nvGrpSpPr>
        <p:grpSpPr bwMode="auto">
          <a:xfrm>
            <a:off x="76200" y="914400"/>
            <a:ext cx="8305800" cy="4694238"/>
            <a:chOff x="48" y="576"/>
            <a:chExt cx="5232" cy="2957"/>
          </a:xfrm>
        </p:grpSpPr>
        <p:grpSp>
          <p:nvGrpSpPr>
            <p:cNvPr id="4276" name="Group 92"/>
            <p:cNvGrpSpPr>
              <a:grpSpLocks/>
            </p:cNvGrpSpPr>
            <p:nvPr/>
          </p:nvGrpSpPr>
          <p:grpSpPr bwMode="auto">
            <a:xfrm>
              <a:off x="2112" y="576"/>
              <a:ext cx="3168" cy="1085"/>
              <a:chOff x="672" y="1824"/>
              <a:chExt cx="3168" cy="1085"/>
            </a:xfrm>
          </p:grpSpPr>
          <p:grpSp>
            <p:nvGrpSpPr>
              <p:cNvPr id="4277" name="Group 93"/>
              <p:cNvGrpSpPr>
                <a:grpSpLocks/>
              </p:cNvGrpSpPr>
              <p:nvPr/>
            </p:nvGrpSpPr>
            <p:grpSpPr bwMode="auto">
              <a:xfrm>
                <a:off x="672" y="1824"/>
                <a:ext cx="3168" cy="1085"/>
                <a:chOff x="672" y="1824"/>
                <a:chExt cx="3168" cy="1085"/>
              </a:xfrm>
            </p:grpSpPr>
            <p:sp>
              <p:nvSpPr>
                <p:cNvPr id="4194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672" y="2736"/>
                  <a:ext cx="124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/>
                    <a:t>P9. Podsistem razvoja</a:t>
                  </a:r>
                </a:p>
              </p:txBody>
            </p:sp>
            <p:sp>
              <p:nvSpPr>
                <p:cNvPr id="4195" name="Oval 95"/>
                <p:cNvSpPr>
                  <a:spLocks noChangeArrowheads="1"/>
                </p:cNvSpPr>
                <p:nvPr/>
              </p:nvSpPr>
              <p:spPr bwMode="auto">
                <a:xfrm>
                  <a:off x="3264" y="1824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9</a:t>
                  </a:r>
                </a:p>
              </p:txBody>
            </p:sp>
          </p:grpSp>
          <p:sp>
            <p:nvSpPr>
              <p:cNvPr id="4193" name="Freeform 96" descr="Wide upward diagonal"/>
              <p:cNvSpPr>
                <a:spLocks/>
              </p:cNvSpPr>
              <p:nvPr/>
            </p:nvSpPr>
            <p:spPr bwMode="auto">
              <a:xfrm>
                <a:off x="3264" y="2042"/>
                <a:ext cx="390" cy="213"/>
              </a:xfrm>
              <a:custGeom>
                <a:avLst/>
                <a:gdLst>
                  <a:gd name="T0" fmla="*/ 0 w 390"/>
                  <a:gd name="T1" fmla="*/ 0 h 213"/>
                  <a:gd name="T2" fmla="*/ 17 w 390"/>
                  <a:gd name="T3" fmla="*/ 4 h 213"/>
                  <a:gd name="T4" fmla="*/ 35 w 390"/>
                  <a:gd name="T5" fmla="*/ 10 h 213"/>
                  <a:gd name="T6" fmla="*/ 56 w 390"/>
                  <a:gd name="T7" fmla="*/ 16 h 213"/>
                  <a:gd name="T8" fmla="*/ 74 w 390"/>
                  <a:gd name="T9" fmla="*/ 22 h 213"/>
                  <a:gd name="T10" fmla="*/ 101 w 390"/>
                  <a:gd name="T11" fmla="*/ 34 h 213"/>
                  <a:gd name="T12" fmla="*/ 125 w 390"/>
                  <a:gd name="T13" fmla="*/ 43 h 213"/>
                  <a:gd name="T14" fmla="*/ 161 w 390"/>
                  <a:gd name="T15" fmla="*/ 58 h 213"/>
                  <a:gd name="T16" fmla="*/ 191 w 390"/>
                  <a:gd name="T17" fmla="*/ 73 h 213"/>
                  <a:gd name="T18" fmla="*/ 218 w 390"/>
                  <a:gd name="T19" fmla="*/ 85 h 213"/>
                  <a:gd name="T20" fmla="*/ 242 w 390"/>
                  <a:gd name="T21" fmla="*/ 97 h 213"/>
                  <a:gd name="T22" fmla="*/ 284 w 390"/>
                  <a:gd name="T23" fmla="*/ 124 h 213"/>
                  <a:gd name="T24" fmla="*/ 302 w 390"/>
                  <a:gd name="T25" fmla="*/ 133 h 213"/>
                  <a:gd name="T26" fmla="*/ 326 w 390"/>
                  <a:gd name="T27" fmla="*/ 150 h 213"/>
                  <a:gd name="T28" fmla="*/ 339 w 390"/>
                  <a:gd name="T29" fmla="*/ 160 h 213"/>
                  <a:gd name="T30" fmla="*/ 356 w 390"/>
                  <a:gd name="T31" fmla="*/ 175 h 213"/>
                  <a:gd name="T32" fmla="*/ 383 w 390"/>
                  <a:gd name="T33" fmla="*/ 196 h 213"/>
                  <a:gd name="T34" fmla="*/ 344 w 390"/>
                  <a:gd name="T35" fmla="*/ 211 h 213"/>
                  <a:gd name="T36" fmla="*/ 303 w 390"/>
                  <a:gd name="T37" fmla="*/ 213 h 213"/>
                  <a:gd name="T38" fmla="*/ 209 w 390"/>
                  <a:gd name="T39" fmla="*/ 201 h 213"/>
                  <a:gd name="T40" fmla="*/ 186 w 390"/>
                  <a:gd name="T41" fmla="*/ 195 h 213"/>
                  <a:gd name="T42" fmla="*/ 159 w 390"/>
                  <a:gd name="T43" fmla="*/ 189 h 213"/>
                  <a:gd name="T44" fmla="*/ 126 w 390"/>
                  <a:gd name="T45" fmla="*/ 174 h 213"/>
                  <a:gd name="T46" fmla="*/ 75 w 390"/>
                  <a:gd name="T47" fmla="*/ 141 h 213"/>
                  <a:gd name="T48" fmla="*/ 54 w 390"/>
                  <a:gd name="T49" fmla="*/ 120 h 213"/>
                  <a:gd name="T50" fmla="*/ 42 w 390"/>
                  <a:gd name="T51" fmla="*/ 108 h 213"/>
                  <a:gd name="T52" fmla="*/ 15 w 390"/>
                  <a:gd name="T53" fmla="*/ 61 h 213"/>
                  <a:gd name="T54" fmla="*/ 6 w 390"/>
                  <a:gd name="T55" fmla="*/ 30 h 213"/>
                  <a:gd name="T56" fmla="*/ 0 w 390"/>
                  <a:gd name="T57" fmla="*/ 0 h 21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90"/>
                  <a:gd name="T88" fmla="*/ 0 h 213"/>
                  <a:gd name="T89" fmla="*/ 390 w 390"/>
                  <a:gd name="T90" fmla="*/ 213 h 21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90" h="213">
                    <a:moveTo>
                      <a:pt x="0" y="0"/>
                    </a:moveTo>
                    <a:cubicBezTo>
                      <a:pt x="6" y="1"/>
                      <a:pt x="11" y="3"/>
                      <a:pt x="17" y="4"/>
                    </a:cubicBezTo>
                    <a:cubicBezTo>
                      <a:pt x="23" y="7"/>
                      <a:pt x="29" y="9"/>
                      <a:pt x="35" y="10"/>
                    </a:cubicBezTo>
                    <a:cubicBezTo>
                      <a:pt x="41" y="13"/>
                      <a:pt x="49" y="15"/>
                      <a:pt x="56" y="16"/>
                    </a:cubicBezTo>
                    <a:cubicBezTo>
                      <a:pt x="62" y="20"/>
                      <a:pt x="67" y="21"/>
                      <a:pt x="74" y="22"/>
                    </a:cubicBezTo>
                    <a:cubicBezTo>
                      <a:pt x="82" y="26"/>
                      <a:pt x="93" y="32"/>
                      <a:pt x="101" y="34"/>
                    </a:cubicBezTo>
                    <a:cubicBezTo>
                      <a:pt x="109" y="38"/>
                      <a:pt x="117" y="42"/>
                      <a:pt x="125" y="43"/>
                    </a:cubicBezTo>
                    <a:cubicBezTo>
                      <a:pt x="135" y="51"/>
                      <a:pt x="148" y="56"/>
                      <a:pt x="161" y="58"/>
                    </a:cubicBezTo>
                    <a:cubicBezTo>
                      <a:pt x="170" y="63"/>
                      <a:pt x="181" y="71"/>
                      <a:pt x="191" y="73"/>
                    </a:cubicBezTo>
                    <a:cubicBezTo>
                      <a:pt x="199" y="79"/>
                      <a:pt x="209" y="83"/>
                      <a:pt x="218" y="85"/>
                    </a:cubicBezTo>
                    <a:cubicBezTo>
                      <a:pt x="225" y="90"/>
                      <a:pt x="234" y="95"/>
                      <a:pt x="242" y="97"/>
                    </a:cubicBezTo>
                    <a:cubicBezTo>
                      <a:pt x="255" y="103"/>
                      <a:pt x="274" y="122"/>
                      <a:pt x="284" y="124"/>
                    </a:cubicBezTo>
                    <a:cubicBezTo>
                      <a:pt x="290" y="129"/>
                      <a:pt x="294" y="131"/>
                      <a:pt x="302" y="133"/>
                    </a:cubicBezTo>
                    <a:cubicBezTo>
                      <a:pt x="309" y="141"/>
                      <a:pt x="317" y="144"/>
                      <a:pt x="326" y="150"/>
                    </a:cubicBezTo>
                    <a:cubicBezTo>
                      <a:pt x="331" y="153"/>
                      <a:pt x="339" y="160"/>
                      <a:pt x="339" y="160"/>
                    </a:cubicBezTo>
                    <a:cubicBezTo>
                      <a:pt x="343" y="166"/>
                      <a:pt x="350" y="171"/>
                      <a:pt x="356" y="175"/>
                    </a:cubicBezTo>
                    <a:cubicBezTo>
                      <a:pt x="363" y="183"/>
                      <a:pt x="374" y="191"/>
                      <a:pt x="383" y="196"/>
                    </a:cubicBezTo>
                    <a:cubicBezTo>
                      <a:pt x="390" y="208"/>
                      <a:pt x="358" y="211"/>
                      <a:pt x="344" y="211"/>
                    </a:cubicBezTo>
                    <a:cubicBezTo>
                      <a:pt x="323" y="212"/>
                      <a:pt x="318" y="210"/>
                      <a:pt x="303" y="213"/>
                    </a:cubicBezTo>
                    <a:cubicBezTo>
                      <a:pt x="246" y="212"/>
                      <a:pt x="244" y="206"/>
                      <a:pt x="209" y="201"/>
                    </a:cubicBezTo>
                    <a:cubicBezTo>
                      <a:pt x="201" y="198"/>
                      <a:pt x="194" y="196"/>
                      <a:pt x="186" y="195"/>
                    </a:cubicBezTo>
                    <a:cubicBezTo>
                      <a:pt x="177" y="192"/>
                      <a:pt x="168" y="191"/>
                      <a:pt x="159" y="189"/>
                    </a:cubicBezTo>
                    <a:cubicBezTo>
                      <a:pt x="150" y="184"/>
                      <a:pt x="136" y="176"/>
                      <a:pt x="126" y="174"/>
                    </a:cubicBezTo>
                    <a:cubicBezTo>
                      <a:pt x="108" y="165"/>
                      <a:pt x="92" y="151"/>
                      <a:pt x="75" y="141"/>
                    </a:cubicBezTo>
                    <a:cubicBezTo>
                      <a:pt x="69" y="133"/>
                      <a:pt x="62" y="125"/>
                      <a:pt x="54" y="120"/>
                    </a:cubicBezTo>
                    <a:cubicBezTo>
                      <a:pt x="50" y="115"/>
                      <a:pt x="46" y="113"/>
                      <a:pt x="42" y="108"/>
                    </a:cubicBezTo>
                    <a:cubicBezTo>
                      <a:pt x="40" y="97"/>
                      <a:pt x="21" y="74"/>
                      <a:pt x="15" y="61"/>
                    </a:cubicBezTo>
                    <a:cubicBezTo>
                      <a:pt x="13" y="51"/>
                      <a:pt x="11" y="39"/>
                      <a:pt x="6" y="30"/>
                    </a:cubicBezTo>
                    <a:cubicBezTo>
                      <a:pt x="5" y="24"/>
                      <a:pt x="4" y="2"/>
                      <a:pt x="0" y="0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grpSp>
          <p:nvGrpSpPr>
            <p:cNvPr id="4278" name="Group 97"/>
            <p:cNvGrpSpPr>
              <a:grpSpLocks/>
            </p:cNvGrpSpPr>
            <p:nvPr/>
          </p:nvGrpSpPr>
          <p:grpSpPr bwMode="auto">
            <a:xfrm>
              <a:off x="48" y="2448"/>
              <a:ext cx="3168" cy="1085"/>
              <a:chOff x="672" y="1824"/>
              <a:chExt cx="3168" cy="1085"/>
            </a:xfrm>
          </p:grpSpPr>
          <p:grpSp>
            <p:nvGrpSpPr>
              <p:cNvPr id="4279" name="Group 98"/>
              <p:cNvGrpSpPr>
                <a:grpSpLocks/>
              </p:cNvGrpSpPr>
              <p:nvPr/>
            </p:nvGrpSpPr>
            <p:grpSpPr bwMode="auto">
              <a:xfrm>
                <a:off x="672" y="1824"/>
                <a:ext cx="3168" cy="1085"/>
                <a:chOff x="672" y="1824"/>
                <a:chExt cx="3168" cy="1085"/>
              </a:xfrm>
            </p:grpSpPr>
            <p:sp>
              <p:nvSpPr>
                <p:cNvPr id="4190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672" y="2736"/>
                  <a:ext cx="124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/>
                    <a:t>P9. Podsistem razvoja</a:t>
                  </a:r>
                </a:p>
              </p:txBody>
            </p:sp>
            <p:sp>
              <p:nvSpPr>
                <p:cNvPr id="4191" name="Oval 100"/>
                <p:cNvSpPr>
                  <a:spLocks noChangeArrowheads="1"/>
                </p:cNvSpPr>
                <p:nvPr/>
              </p:nvSpPr>
              <p:spPr bwMode="auto">
                <a:xfrm>
                  <a:off x="3264" y="1824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9</a:t>
                  </a:r>
                </a:p>
              </p:txBody>
            </p:sp>
          </p:grpSp>
          <p:sp>
            <p:nvSpPr>
              <p:cNvPr id="4189" name="Freeform 101" descr="Wide upward diagonal"/>
              <p:cNvSpPr>
                <a:spLocks/>
              </p:cNvSpPr>
              <p:nvPr/>
            </p:nvSpPr>
            <p:spPr bwMode="auto">
              <a:xfrm>
                <a:off x="3264" y="2042"/>
                <a:ext cx="390" cy="213"/>
              </a:xfrm>
              <a:custGeom>
                <a:avLst/>
                <a:gdLst>
                  <a:gd name="T0" fmla="*/ 0 w 390"/>
                  <a:gd name="T1" fmla="*/ 0 h 213"/>
                  <a:gd name="T2" fmla="*/ 17 w 390"/>
                  <a:gd name="T3" fmla="*/ 4 h 213"/>
                  <a:gd name="T4" fmla="*/ 35 w 390"/>
                  <a:gd name="T5" fmla="*/ 10 h 213"/>
                  <a:gd name="T6" fmla="*/ 56 w 390"/>
                  <a:gd name="T7" fmla="*/ 16 h 213"/>
                  <a:gd name="T8" fmla="*/ 74 w 390"/>
                  <a:gd name="T9" fmla="*/ 22 h 213"/>
                  <a:gd name="T10" fmla="*/ 101 w 390"/>
                  <a:gd name="T11" fmla="*/ 34 h 213"/>
                  <a:gd name="T12" fmla="*/ 125 w 390"/>
                  <a:gd name="T13" fmla="*/ 43 h 213"/>
                  <a:gd name="T14" fmla="*/ 161 w 390"/>
                  <a:gd name="T15" fmla="*/ 58 h 213"/>
                  <a:gd name="T16" fmla="*/ 191 w 390"/>
                  <a:gd name="T17" fmla="*/ 73 h 213"/>
                  <a:gd name="T18" fmla="*/ 218 w 390"/>
                  <a:gd name="T19" fmla="*/ 85 h 213"/>
                  <a:gd name="T20" fmla="*/ 242 w 390"/>
                  <a:gd name="T21" fmla="*/ 97 h 213"/>
                  <a:gd name="T22" fmla="*/ 284 w 390"/>
                  <a:gd name="T23" fmla="*/ 124 h 213"/>
                  <a:gd name="T24" fmla="*/ 302 w 390"/>
                  <a:gd name="T25" fmla="*/ 133 h 213"/>
                  <a:gd name="T26" fmla="*/ 326 w 390"/>
                  <a:gd name="T27" fmla="*/ 150 h 213"/>
                  <a:gd name="T28" fmla="*/ 339 w 390"/>
                  <a:gd name="T29" fmla="*/ 160 h 213"/>
                  <a:gd name="T30" fmla="*/ 356 w 390"/>
                  <a:gd name="T31" fmla="*/ 175 h 213"/>
                  <a:gd name="T32" fmla="*/ 383 w 390"/>
                  <a:gd name="T33" fmla="*/ 196 h 213"/>
                  <a:gd name="T34" fmla="*/ 344 w 390"/>
                  <a:gd name="T35" fmla="*/ 211 h 213"/>
                  <a:gd name="T36" fmla="*/ 303 w 390"/>
                  <a:gd name="T37" fmla="*/ 213 h 213"/>
                  <a:gd name="T38" fmla="*/ 209 w 390"/>
                  <a:gd name="T39" fmla="*/ 201 h 213"/>
                  <a:gd name="T40" fmla="*/ 186 w 390"/>
                  <a:gd name="T41" fmla="*/ 195 h 213"/>
                  <a:gd name="T42" fmla="*/ 159 w 390"/>
                  <a:gd name="T43" fmla="*/ 189 h 213"/>
                  <a:gd name="T44" fmla="*/ 126 w 390"/>
                  <a:gd name="T45" fmla="*/ 174 h 213"/>
                  <a:gd name="T46" fmla="*/ 75 w 390"/>
                  <a:gd name="T47" fmla="*/ 141 h 213"/>
                  <a:gd name="T48" fmla="*/ 54 w 390"/>
                  <a:gd name="T49" fmla="*/ 120 h 213"/>
                  <a:gd name="T50" fmla="*/ 42 w 390"/>
                  <a:gd name="T51" fmla="*/ 108 h 213"/>
                  <a:gd name="T52" fmla="*/ 15 w 390"/>
                  <a:gd name="T53" fmla="*/ 61 h 213"/>
                  <a:gd name="T54" fmla="*/ 6 w 390"/>
                  <a:gd name="T55" fmla="*/ 30 h 213"/>
                  <a:gd name="T56" fmla="*/ 0 w 390"/>
                  <a:gd name="T57" fmla="*/ 0 h 21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90"/>
                  <a:gd name="T88" fmla="*/ 0 h 213"/>
                  <a:gd name="T89" fmla="*/ 390 w 390"/>
                  <a:gd name="T90" fmla="*/ 213 h 21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90" h="213">
                    <a:moveTo>
                      <a:pt x="0" y="0"/>
                    </a:moveTo>
                    <a:cubicBezTo>
                      <a:pt x="6" y="1"/>
                      <a:pt x="11" y="3"/>
                      <a:pt x="17" y="4"/>
                    </a:cubicBezTo>
                    <a:cubicBezTo>
                      <a:pt x="23" y="7"/>
                      <a:pt x="29" y="9"/>
                      <a:pt x="35" y="10"/>
                    </a:cubicBezTo>
                    <a:cubicBezTo>
                      <a:pt x="41" y="13"/>
                      <a:pt x="49" y="15"/>
                      <a:pt x="56" y="16"/>
                    </a:cubicBezTo>
                    <a:cubicBezTo>
                      <a:pt x="62" y="20"/>
                      <a:pt x="67" y="21"/>
                      <a:pt x="74" y="22"/>
                    </a:cubicBezTo>
                    <a:cubicBezTo>
                      <a:pt x="82" y="26"/>
                      <a:pt x="93" y="32"/>
                      <a:pt x="101" y="34"/>
                    </a:cubicBezTo>
                    <a:cubicBezTo>
                      <a:pt x="109" y="38"/>
                      <a:pt x="117" y="42"/>
                      <a:pt x="125" y="43"/>
                    </a:cubicBezTo>
                    <a:cubicBezTo>
                      <a:pt x="135" y="51"/>
                      <a:pt x="148" y="56"/>
                      <a:pt x="161" y="58"/>
                    </a:cubicBezTo>
                    <a:cubicBezTo>
                      <a:pt x="170" y="63"/>
                      <a:pt x="181" y="71"/>
                      <a:pt x="191" y="73"/>
                    </a:cubicBezTo>
                    <a:cubicBezTo>
                      <a:pt x="199" y="79"/>
                      <a:pt x="209" y="83"/>
                      <a:pt x="218" y="85"/>
                    </a:cubicBezTo>
                    <a:cubicBezTo>
                      <a:pt x="225" y="90"/>
                      <a:pt x="234" y="95"/>
                      <a:pt x="242" y="97"/>
                    </a:cubicBezTo>
                    <a:cubicBezTo>
                      <a:pt x="255" y="103"/>
                      <a:pt x="274" y="122"/>
                      <a:pt x="284" y="124"/>
                    </a:cubicBezTo>
                    <a:cubicBezTo>
                      <a:pt x="290" y="129"/>
                      <a:pt x="294" y="131"/>
                      <a:pt x="302" y="133"/>
                    </a:cubicBezTo>
                    <a:cubicBezTo>
                      <a:pt x="309" y="141"/>
                      <a:pt x="317" y="144"/>
                      <a:pt x="326" y="150"/>
                    </a:cubicBezTo>
                    <a:cubicBezTo>
                      <a:pt x="331" y="153"/>
                      <a:pt x="339" y="160"/>
                      <a:pt x="339" y="160"/>
                    </a:cubicBezTo>
                    <a:cubicBezTo>
                      <a:pt x="343" y="166"/>
                      <a:pt x="350" y="171"/>
                      <a:pt x="356" y="175"/>
                    </a:cubicBezTo>
                    <a:cubicBezTo>
                      <a:pt x="363" y="183"/>
                      <a:pt x="374" y="191"/>
                      <a:pt x="383" y="196"/>
                    </a:cubicBezTo>
                    <a:cubicBezTo>
                      <a:pt x="390" y="208"/>
                      <a:pt x="358" y="211"/>
                      <a:pt x="344" y="211"/>
                    </a:cubicBezTo>
                    <a:cubicBezTo>
                      <a:pt x="323" y="212"/>
                      <a:pt x="318" y="210"/>
                      <a:pt x="303" y="213"/>
                    </a:cubicBezTo>
                    <a:cubicBezTo>
                      <a:pt x="246" y="212"/>
                      <a:pt x="244" y="206"/>
                      <a:pt x="209" y="201"/>
                    </a:cubicBezTo>
                    <a:cubicBezTo>
                      <a:pt x="201" y="198"/>
                      <a:pt x="194" y="196"/>
                      <a:pt x="186" y="195"/>
                    </a:cubicBezTo>
                    <a:cubicBezTo>
                      <a:pt x="177" y="192"/>
                      <a:pt x="168" y="191"/>
                      <a:pt x="159" y="189"/>
                    </a:cubicBezTo>
                    <a:cubicBezTo>
                      <a:pt x="150" y="184"/>
                      <a:pt x="136" y="176"/>
                      <a:pt x="126" y="174"/>
                    </a:cubicBezTo>
                    <a:cubicBezTo>
                      <a:pt x="108" y="165"/>
                      <a:pt x="92" y="151"/>
                      <a:pt x="75" y="141"/>
                    </a:cubicBezTo>
                    <a:cubicBezTo>
                      <a:pt x="69" y="133"/>
                      <a:pt x="62" y="125"/>
                      <a:pt x="54" y="120"/>
                    </a:cubicBezTo>
                    <a:cubicBezTo>
                      <a:pt x="50" y="115"/>
                      <a:pt x="46" y="113"/>
                      <a:pt x="42" y="108"/>
                    </a:cubicBezTo>
                    <a:cubicBezTo>
                      <a:pt x="40" y="97"/>
                      <a:pt x="21" y="74"/>
                      <a:pt x="15" y="61"/>
                    </a:cubicBezTo>
                    <a:cubicBezTo>
                      <a:pt x="13" y="51"/>
                      <a:pt x="11" y="39"/>
                      <a:pt x="6" y="30"/>
                    </a:cubicBezTo>
                    <a:cubicBezTo>
                      <a:pt x="5" y="24"/>
                      <a:pt x="4" y="2"/>
                      <a:pt x="0" y="0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</p:grpSp>
      <p:grpSp>
        <p:nvGrpSpPr>
          <p:cNvPr id="4280" name="Group 102"/>
          <p:cNvGrpSpPr>
            <a:grpSpLocks/>
          </p:cNvGrpSpPr>
          <p:nvPr/>
        </p:nvGrpSpPr>
        <p:grpSpPr bwMode="auto">
          <a:xfrm>
            <a:off x="76200" y="1447800"/>
            <a:ext cx="8847138" cy="3933825"/>
            <a:chOff x="48" y="912"/>
            <a:chExt cx="5573" cy="2478"/>
          </a:xfrm>
        </p:grpSpPr>
        <p:grpSp>
          <p:nvGrpSpPr>
            <p:cNvPr id="4281" name="Group 103"/>
            <p:cNvGrpSpPr>
              <a:grpSpLocks/>
            </p:cNvGrpSpPr>
            <p:nvPr/>
          </p:nvGrpSpPr>
          <p:grpSpPr bwMode="auto">
            <a:xfrm>
              <a:off x="2112" y="912"/>
              <a:ext cx="3509" cy="606"/>
              <a:chOff x="672" y="2160"/>
              <a:chExt cx="3509" cy="606"/>
            </a:xfrm>
          </p:grpSpPr>
          <p:grpSp>
            <p:nvGrpSpPr>
              <p:cNvPr id="4282" name="Group 104"/>
              <p:cNvGrpSpPr>
                <a:grpSpLocks/>
              </p:cNvGrpSpPr>
              <p:nvPr/>
            </p:nvGrpSpPr>
            <p:grpSpPr bwMode="auto">
              <a:xfrm>
                <a:off x="672" y="2160"/>
                <a:ext cx="3509" cy="606"/>
                <a:chOff x="672" y="2160"/>
                <a:chExt cx="3509" cy="606"/>
              </a:xfrm>
            </p:grpSpPr>
            <p:sp>
              <p:nvSpPr>
                <p:cNvPr id="4184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672" y="2592"/>
                  <a:ext cx="1938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/>
                    <a:t>P8. Informacioni podsistem</a:t>
                  </a:r>
                </a:p>
              </p:txBody>
            </p:sp>
            <p:sp>
              <p:nvSpPr>
                <p:cNvPr id="4185" name="Oval 106"/>
                <p:cNvSpPr>
                  <a:spLocks noChangeArrowheads="1"/>
                </p:cNvSpPr>
                <p:nvPr/>
              </p:nvSpPr>
              <p:spPr bwMode="auto">
                <a:xfrm>
                  <a:off x="3605" y="2160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8</a:t>
                  </a:r>
                </a:p>
              </p:txBody>
            </p:sp>
          </p:grpSp>
          <p:sp>
            <p:nvSpPr>
              <p:cNvPr id="4183" name="Freeform 107" descr="Wide upward diagonal"/>
              <p:cNvSpPr>
                <a:spLocks/>
              </p:cNvSpPr>
              <p:nvPr/>
            </p:nvSpPr>
            <p:spPr bwMode="auto">
              <a:xfrm>
                <a:off x="3599" y="2252"/>
                <a:ext cx="223" cy="318"/>
              </a:xfrm>
              <a:custGeom>
                <a:avLst/>
                <a:gdLst>
                  <a:gd name="T0" fmla="*/ 60 w 223"/>
                  <a:gd name="T1" fmla="*/ 0 h 318"/>
                  <a:gd name="T2" fmla="*/ 36 w 223"/>
                  <a:gd name="T3" fmla="*/ 4 h 318"/>
                  <a:gd name="T4" fmla="*/ 12 w 223"/>
                  <a:gd name="T5" fmla="*/ 57 h 318"/>
                  <a:gd name="T6" fmla="*/ 7 w 223"/>
                  <a:gd name="T7" fmla="*/ 76 h 318"/>
                  <a:gd name="T8" fmla="*/ 0 w 223"/>
                  <a:gd name="T9" fmla="*/ 123 h 318"/>
                  <a:gd name="T10" fmla="*/ 6 w 223"/>
                  <a:gd name="T11" fmla="*/ 157 h 318"/>
                  <a:gd name="T12" fmla="*/ 18 w 223"/>
                  <a:gd name="T13" fmla="*/ 186 h 318"/>
                  <a:gd name="T14" fmla="*/ 30 w 223"/>
                  <a:gd name="T15" fmla="*/ 217 h 318"/>
                  <a:gd name="T16" fmla="*/ 45 w 223"/>
                  <a:gd name="T17" fmla="*/ 238 h 318"/>
                  <a:gd name="T18" fmla="*/ 69 w 223"/>
                  <a:gd name="T19" fmla="*/ 262 h 318"/>
                  <a:gd name="T20" fmla="*/ 88 w 223"/>
                  <a:gd name="T21" fmla="*/ 283 h 318"/>
                  <a:gd name="T22" fmla="*/ 120 w 223"/>
                  <a:gd name="T23" fmla="*/ 298 h 318"/>
                  <a:gd name="T24" fmla="*/ 135 w 223"/>
                  <a:gd name="T25" fmla="*/ 309 h 318"/>
                  <a:gd name="T26" fmla="*/ 148 w 223"/>
                  <a:gd name="T27" fmla="*/ 316 h 318"/>
                  <a:gd name="T28" fmla="*/ 163 w 223"/>
                  <a:gd name="T29" fmla="*/ 318 h 318"/>
                  <a:gd name="T30" fmla="*/ 214 w 223"/>
                  <a:gd name="T31" fmla="*/ 280 h 318"/>
                  <a:gd name="T32" fmla="*/ 223 w 223"/>
                  <a:gd name="T33" fmla="*/ 277 h 318"/>
                  <a:gd name="T34" fmla="*/ 217 w 223"/>
                  <a:gd name="T35" fmla="*/ 253 h 318"/>
                  <a:gd name="T36" fmla="*/ 211 w 223"/>
                  <a:gd name="T37" fmla="*/ 234 h 318"/>
                  <a:gd name="T38" fmla="*/ 202 w 223"/>
                  <a:gd name="T39" fmla="*/ 211 h 318"/>
                  <a:gd name="T40" fmla="*/ 190 w 223"/>
                  <a:gd name="T41" fmla="*/ 184 h 318"/>
                  <a:gd name="T42" fmla="*/ 175 w 223"/>
                  <a:gd name="T43" fmla="*/ 156 h 318"/>
                  <a:gd name="T44" fmla="*/ 166 w 223"/>
                  <a:gd name="T45" fmla="*/ 138 h 318"/>
                  <a:gd name="T46" fmla="*/ 84 w 223"/>
                  <a:gd name="T47" fmla="*/ 31 h 318"/>
                  <a:gd name="T48" fmla="*/ 72 w 223"/>
                  <a:gd name="T49" fmla="*/ 13 h 318"/>
                  <a:gd name="T50" fmla="*/ 58 w 223"/>
                  <a:gd name="T51" fmla="*/ 3 h 318"/>
                  <a:gd name="T52" fmla="*/ 60 w 223"/>
                  <a:gd name="T53" fmla="*/ 0 h 3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23"/>
                  <a:gd name="T82" fmla="*/ 0 h 318"/>
                  <a:gd name="T83" fmla="*/ 223 w 223"/>
                  <a:gd name="T84" fmla="*/ 318 h 31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23" h="318">
                    <a:moveTo>
                      <a:pt x="60" y="0"/>
                    </a:moveTo>
                    <a:cubicBezTo>
                      <a:pt x="55" y="3"/>
                      <a:pt x="45" y="9"/>
                      <a:pt x="36" y="4"/>
                    </a:cubicBezTo>
                    <a:cubicBezTo>
                      <a:pt x="33" y="23"/>
                      <a:pt x="23" y="42"/>
                      <a:pt x="12" y="57"/>
                    </a:cubicBezTo>
                    <a:cubicBezTo>
                      <a:pt x="11" y="64"/>
                      <a:pt x="10" y="70"/>
                      <a:pt x="7" y="76"/>
                    </a:cubicBezTo>
                    <a:cubicBezTo>
                      <a:pt x="4" y="92"/>
                      <a:pt x="2" y="107"/>
                      <a:pt x="0" y="123"/>
                    </a:cubicBezTo>
                    <a:cubicBezTo>
                      <a:pt x="1" y="135"/>
                      <a:pt x="1" y="146"/>
                      <a:pt x="6" y="157"/>
                    </a:cubicBezTo>
                    <a:cubicBezTo>
                      <a:pt x="8" y="169"/>
                      <a:pt x="13" y="176"/>
                      <a:pt x="18" y="186"/>
                    </a:cubicBezTo>
                    <a:cubicBezTo>
                      <a:pt x="20" y="198"/>
                      <a:pt x="19" y="210"/>
                      <a:pt x="30" y="217"/>
                    </a:cubicBezTo>
                    <a:cubicBezTo>
                      <a:pt x="31" y="226"/>
                      <a:pt x="42" y="231"/>
                      <a:pt x="45" y="238"/>
                    </a:cubicBezTo>
                    <a:cubicBezTo>
                      <a:pt x="48" y="252"/>
                      <a:pt x="58" y="255"/>
                      <a:pt x="69" y="262"/>
                    </a:cubicBezTo>
                    <a:cubicBezTo>
                      <a:pt x="77" y="267"/>
                      <a:pt x="80" y="277"/>
                      <a:pt x="88" y="283"/>
                    </a:cubicBezTo>
                    <a:cubicBezTo>
                      <a:pt x="96" y="289"/>
                      <a:pt x="110" y="296"/>
                      <a:pt x="120" y="298"/>
                    </a:cubicBezTo>
                    <a:cubicBezTo>
                      <a:pt x="128" y="302"/>
                      <a:pt x="126" y="308"/>
                      <a:pt x="135" y="309"/>
                    </a:cubicBezTo>
                    <a:cubicBezTo>
                      <a:pt x="142" y="313"/>
                      <a:pt x="141" y="312"/>
                      <a:pt x="148" y="316"/>
                    </a:cubicBezTo>
                    <a:cubicBezTo>
                      <a:pt x="152" y="318"/>
                      <a:pt x="153" y="315"/>
                      <a:pt x="163" y="318"/>
                    </a:cubicBezTo>
                    <a:cubicBezTo>
                      <a:pt x="171" y="301"/>
                      <a:pt x="198" y="285"/>
                      <a:pt x="214" y="280"/>
                    </a:cubicBezTo>
                    <a:cubicBezTo>
                      <a:pt x="220" y="275"/>
                      <a:pt x="222" y="285"/>
                      <a:pt x="223" y="277"/>
                    </a:cubicBezTo>
                    <a:cubicBezTo>
                      <a:pt x="222" y="269"/>
                      <a:pt x="220" y="260"/>
                      <a:pt x="217" y="253"/>
                    </a:cubicBezTo>
                    <a:cubicBezTo>
                      <a:pt x="216" y="247"/>
                      <a:pt x="214" y="240"/>
                      <a:pt x="211" y="234"/>
                    </a:cubicBezTo>
                    <a:cubicBezTo>
                      <a:pt x="209" y="225"/>
                      <a:pt x="205" y="219"/>
                      <a:pt x="202" y="211"/>
                    </a:cubicBezTo>
                    <a:cubicBezTo>
                      <a:pt x="200" y="201"/>
                      <a:pt x="195" y="192"/>
                      <a:pt x="190" y="184"/>
                    </a:cubicBezTo>
                    <a:cubicBezTo>
                      <a:pt x="188" y="174"/>
                      <a:pt x="181" y="164"/>
                      <a:pt x="175" y="156"/>
                    </a:cubicBezTo>
                    <a:cubicBezTo>
                      <a:pt x="174" y="149"/>
                      <a:pt x="169" y="144"/>
                      <a:pt x="166" y="138"/>
                    </a:cubicBezTo>
                    <a:cubicBezTo>
                      <a:pt x="159" y="101"/>
                      <a:pt x="106" y="63"/>
                      <a:pt x="84" y="31"/>
                    </a:cubicBezTo>
                    <a:cubicBezTo>
                      <a:pt x="80" y="26"/>
                      <a:pt x="77" y="18"/>
                      <a:pt x="72" y="13"/>
                    </a:cubicBezTo>
                    <a:cubicBezTo>
                      <a:pt x="68" y="9"/>
                      <a:pt x="61" y="8"/>
                      <a:pt x="58" y="3"/>
                    </a:cubicBezTo>
                    <a:cubicBezTo>
                      <a:pt x="57" y="2"/>
                      <a:pt x="59" y="1"/>
                      <a:pt x="60" y="0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  <p:grpSp>
          <p:nvGrpSpPr>
            <p:cNvPr id="4283" name="Group 108"/>
            <p:cNvGrpSpPr>
              <a:grpSpLocks/>
            </p:cNvGrpSpPr>
            <p:nvPr/>
          </p:nvGrpSpPr>
          <p:grpSpPr bwMode="auto">
            <a:xfrm>
              <a:off x="48" y="2784"/>
              <a:ext cx="3509" cy="606"/>
              <a:chOff x="672" y="2160"/>
              <a:chExt cx="3509" cy="606"/>
            </a:xfrm>
          </p:grpSpPr>
          <p:grpSp>
            <p:nvGrpSpPr>
              <p:cNvPr id="4284" name="Group 109"/>
              <p:cNvGrpSpPr>
                <a:grpSpLocks/>
              </p:cNvGrpSpPr>
              <p:nvPr/>
            </p:nvGrpSpPr>
            <p:grpSpPr bwMode="auto">
              <a:xfrm>
                <a:off x="672" y="2160"/>
                <a:ext cx="3509" cy="606"/>
                <a:chOff x="672" y="2160"/>
                <a:chExt cx="3509" cy="606"/>
              </a:xfrm>
            </p:grpSpPr>
            <p:sp>
              <p:nvSpPr>
                <p:cNvPr id="4180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672" y="2592"/>
                  <a:ext cx="1617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200" b="1"/>
                    <a:t>P8. Informacioni podsistem</a:t>
                  </a:r>
                </a:p>
              </p:txBody>
            </p:sp>
            <p:sp>
              <p:nvSpPr>
                <p:cNvPr id="4181" name="Oval 111"/>
                <p:cNvSpPr>
                  <a:spLocks noChangeArrowheads="1"/>
                </p:cNvSpPr>
                <p:nvPr/>
              </p:nvSpPr>
              <p:spPr bwMode="auto">
                <a:xfrm>
                  <a:off x="3605" y="2160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8</a:t>
                  </a:r>
                </a:p>
              </p:txBody>
            </p:sp>
          </p:grpSp>
          <p:sp>
            <p:nvSpPr>
              <p:cNvPr id="4179" name="Freeform 112" descr="Wide upward diagonal"/>
              <p:cNvSpPr>
                <a:spLocks/>
              </p:cNvSpPr>
              <p:nvPr/>
            </p:nvSpPr>
            <p:spPr bwMode="auto">
              <a:xfrm>
                <a:off x="3599" y="2252"/>
                <a:ext cx="223" cy="318"/>
              </a:xfrm>
              <a:custGeom>
                <a:avLst/>
                <a:gdLst>
                  <a:gd name="T0" fmla="*/ 60 w 223"/>
                  <a:gd name="T1" fmla="*/ 0 h 318"/>
                  <a:gd name="T2" fmla="*/ 36 w 223"/>
                  <a:gd name="T3" fmla="*/ 4 h 318"/>
                  <a:gd name="T4" fmla="*/ 12 w 223"/>
                  <a:gd name="T5" fmla="*/ 57 h 318"/>
                  <a:gd name="T6" fmla="*/ 7 w 223"/>
                  <a:gd name="T7" fmla="*/ 76 h 318"/>
                  <a:gd name="T8" fmla="*/ 0 w 223"/>
                  <a:gd name="T9" fmla="*/ 123 h 318"/>
                  <a:gd name="T10" fmla="*/ 6 w 223"/>
                  <a:gd name="T11" fmla="*/ 157 h 318"/>
                  <a:gd name="T12" fmla="*/ 18 w 223"/>
                  <a:gd name="T13" fmla="*/ 186 h 318"/>
                  <a:gd name="T14" fmla="*/ 30 w 223"/>
                  <a:gd name="T15" fmla="*/ 217 h 318"/>
                  <a:gd name="T16" fmla="*/ 45 w 223"/>
                  <a:gd name="T17" fmla="*/ 238 h 318"/>
                  <a:gd name="T18" fmla="*/ 69 w 223"/>
                  <a:gd name="T19" fmla="*/ 262 h 318"/>
                  <a:gd name="T20" fmla="*/ 88 w 223"/>
                  <a:gd name="T21" fmla="*/ 283 h 318"/>
                  <a:gd name="T22" fmla="*/ 120 w 223"/>
                  <a:gd name="T23" fmla="*/ 298 h 318"/>
                  <a:gd name="T24" fmla="*/ 135 w 223"/>
                  <a:gd name="T25" fmla="*/ 309 h 318"/>
                  <a:gd name="T26" fmla="*/ 148 w 223"/>
                  <a:gd name="T27" fmla="*/ 316 h 318"/>
                  <a:gd name="T28" fmla="*/ 163 w 223"/>
                  <a:gd name="T29" fmla="*/ 318 h 318"/>
                  <a:gd name="T30" fmla="*/ 214 w 223"/>
                  <a:gd name="T31" fmla="*/ 280 h 318"/>
                  <a:gd name="T32" fmla="*/ 223 w 223"/>
                  <a:gd name="T33" fmla="*/ 277 h 318"/>
                  <a:gd name="T34" fmla="*/ 217 w 223"/>
                  <a:gd name="T35" fmla="*/ 253 h 318"/>
                  <a:gd name="T36" fmla="*/ 211 w 223"/>
                  <a:gd name="T37" fmla="*/ 234 h 318"/>
                  <a:gd name="T38" fmla="*/ 202 w 223"/>
                  <a:gd name="T39" fmla="*/ 211 h 318"/>
                  <a:gd name="T40" fmla="*/ 190 w 223"/>
                  <a:gd name="T41" fmla="*/ 184 h 318"/>
                  <a:gd name="T42" fmla="*/ 175 w 223"/>
                  <a:gd name="T43" fmla="*/ 156 h 318"/>
                  <a:gd name="T44" fmla="*/ 166 w 223"/>
                  <a:gd name="T45" fmla="*/ 138 h 318"/>
                  <a:gd name="T46" fmla="*/ 84 w 223"/>
                  <a:gd name="T47" fmla="*/ 31 h 318"/>
                  <a:gd name="T48" fmla="*/ 72 w 223"/>
                  <a:gd name="T49" fmla="*/ 13 h 318"/>
                  <a:gd name="T50" fmla="*/ 58 w 223"/>
                  <a:gd name="T51" fmla="*/ 3 h 318"/>
                  <a:gd name="T52" fmla="*/ 60 w 223"/>
                  <a:gd name="T53" fmla="*/ 0 h 3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23"/>
                  <a:gd name="T82" fmla="*/ 0 h 318"/>
                  <a:gd name="T83" fmla="*/ 223 w 223"/>
                  <a:gd name="T84" fmla="*/ 318 h 31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23" h="318">
                    <a:moveTo>
                      <a:pt x="60" y="0"/>
                    </a:moveTo>
                    <a:cubicBezTo>
                      <a:pt x="55" y="3"/>
                      <a:pt x="45" y="9"/>
                      <a:pt x="36" y="4"/>
                    </a:cubicBezTo>
                    <a:cubicBezTo>
                      <a:pt x="33" y="23"/>
                      <a:pt x="23" y="42"/>
                      <a:pt x="12" y="57"/>
                    </a:cubicBezTo>
                    <a:cubicBezTo>
                      <a:pt x="11" y="64"/>
                      <a:pt x="10" y="70"/>
                      <a:pt x="7" y="76"/>
                    </a:cubicBezTo>
                    <a:cubicBezTo>
                      <a:pt x="4" y="92"/>
                      <a:pt x="2" y="107"/>
                      <a:pt x="0" y="123"/>
                    </a:cubicBezTo>
                    <a:cubicBezTo>
                      <a:pt x="1" y="135"/>
                      <a:pt x="1" y="146"/>
                      <a:pt x="6" y="157"/>
                    </a:cubicBezTo>
                    <a:cubicBezTo>
                      <a:pt x="8" y="169"/>
                      <a:pt x="13" y="176"/>
                      <a:pt x="18" y="186"/>
                    </a:cubicBezTo>
                    <a:cubicBezTo>
                      <a:pt x="20" y="198"/>
                      <a:pt x="19" y="210"/>
                      <a:pt x="30" y="217"/>
                    </a:cubicBezTo>
                    <a:cubicBezTo>
                      <a:pt x="31" y="226"/>
                      <a:pt x="42" y="231"/>
                      <a:pt x="45" y="238"/>
                    </a:cubicBezTo>
                    <a:cubicBezTo>
                      <a:pt x="48" y="252"/>
                      <a:pt x="58" y="255"/>
                      <a:pt x="69" y="262"/>
                    </a:cubicBezTo>
                    <a:cubicBezTo>
                      <a:pt x="77" y="267"/>
                      <a:pt x="80" y="277"/>
                      <a:pt x="88" y="283"/>
                    </a:cubicBezTo>
                    <a:cubicBezTo>
                      <a:pt x="96" y="289"/>
                      <a:pt x="110" y="296"/>
                      <a:pt x="120" y="298"/>
                    </a:cubicBezTo>
                    <a:cubicBezTo>
                      <a:pt x="128" y="302"/>
                      <a:pt x="126" y="308"/>
                      <a:pt x="135" y="309"/>
                    </a:cubicBezTo>
                    <a:cubicBezTo>
                      <a:pt x="142" y="313"/>
                      <a:pt x="141" y="312"/>
                      <a:pt x="148" y="316"/>
                    </a:cubicBezTo>
                    <a:cubicBezTo>
                      <a:pt x="152" y="318"/>
                      <a:pt x="153" y="315"/>
                      <a:pt x="163" y="318"/>
                    </a:cubicBezTo>
                    <a:cubicBezTo>
                      <a:pt x="171" y="301"/>
                      <a:pt x="198" y="285"/>
                      <a:pt x="214" y="280"/>
                    </a:cubicBezTo>
                    <a:cubicBezTo>
                      <a:pt x="220" y="275"/>
                      <a:pt x="222" y="285"/>
                      <a:pt x="223" y="277"/>
                    </a:cubicBezTo>
                    <a:cubicBezTo>
                      <a:pt x="222" y="269"/>
                      <a:pt x="220" y="260"/>
                      <a:pt x="217" y="253"/>
                    </a:cubicBezTo>
                    <a:cubicBezTo>
                      <a:pt x="216" y="247"/>
                      <a:pt x="214" y="240"/>
                      <a:pt x="211" y="234"/>
                    </a:cubicBezTo>
                    <a:cubicBezTo>
                      <a:pt x="209" y="225"/>
                      <a:pt x="205" y="219"/>
                      <a:pt x="202" y="211"/>
                    </a:cubicBezTo>
                    <a:cubicBezTo>
                      <a:pt x="200" y="201"/>
                      <a:pt x="195" y="192"/>
                      <a:pt x="190" y="184"/>
                    </a:cubicBezTo>
                    <a:cubicBezTo>
                      <a:pt x="188" y="174"/>
                      <a:pt x="181" y="164"/>
                      <a:pt x="175" y="156"/>
                    </a:cubicBezTo>
                    <a:cubicBezTo>
                      <a:pt x="174" y="149"/>
                      <a:pt x="169" y="144"/>
                      <a:pt x="166" y="138"/>
                    </a:cubicBezTo>
                    <a:cubicBezTo>
                      <a:pt x="159" y="101"/>
                      <a:pt x="106" y="63"/>
                      <a:pt x="84" y="31"/>
                    </a:cubicBezTo>
                    <a:cubicBezTo>
                      <a:pt x="80" y="26"/>
                      <a:pt x="77" y="18"/>
                      <a:pt x="72" y="13"/>
                    </a:cubicBezTo>
                    <a:cubicBezTo>
                      <a:pt x="68" y="9"/>
                      <a:pt x="61" y="8"/>
                      <a:pt x="58" y="3"/>
                    </a:cubicBezTo>
                    <a:cubicBezTo>
                      <a:pt x="57" y="2"/>
                      <a:pt x="59" y="1"/>
                      <a:pt x="60" y="0"/>
                    </a:cubicBezTo>
                    <a:close/>
                  </a:path>
                </a:pathLst>
              </a:cu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/>
              </a:p>
            </p:txBody>
          </p:sp>
        </p:grpSp>
      </p:grpSp>
      <p:grpSp>
        <p:nvGrpSpPr>
          <p:cNvPr id="4285" name="Group 113"/>
          <p:cNvGrpSpPr>
            <a:grpSpLocks/>
          </p:cNvGrpSpPr>
          <p:nvPr/>
        </p:nvGrpSpPr>
        <p:grpSpPr bwMode="auto">
          <a:xfrm>
            <a:off x="76200" y="609600"/>
            <a:ext cx="8686800" cy="5943600"/>
            <a:chOff x="48" y="384"/>
            <a:chExt cx="5472" cy="3744"/>
          </a:xfrm>
        </p:grpSpPr>
        <p:grpSp>
          <p:nvGrpSpPr>
            <p:cNvPr id="4286" name="Group 114"/>
            <p:cNvGrpSpPr>
              <a:grpSpLocks/>
            </p:cNvGrpSpPr>
            <p:nvPr/>
          </p:nvGrpSpPr>
          <p:grpSpPr bwMode="auto">
            <a:xfrm>
              <a:off x="2112" y="384"/>
              <a:ext cx="3408" cy="1872"/>
              <a:chOff x="672" y="1632"/>
              <a:chExt cx="3408" cy="1872"/>
            </a:xfrm>
          </p:grpSpPr>
          <p:sp>
            <p:nvSpPr>
              <p:cNvPr id="4165" name="Text Box 115"/>
              <p:cNvSpPr txBox="1">
                <a:spLocks noChangeArrowheads="1"/>
              </p:cNvSpPr>
              <p:nvPr/>
            </p:nvSpPr>
            <p:spPr bwMode="auto">
              <a:xfrm>
                <a:off x="672" y="1632"/>
                <a:ext cx="166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P2. Podsistem upravljanja</a:t>
                </a:r>
              </a:p>
            </p:txBody>
          </p:sp>
          <p:sp>
            <p:nvSpPr>
              <p:cNvPr id="4166" name="Line 116"/>
              <p:cNvSpPr>
                <a:spLocks noChangeShapeType="1"/>
              </p:cNvSpPr>
              <p:nvPr/>
            </p:nvSpPr>
            <p:spPr bwMode="auto">
              <a:xfrm>
                <a:off x="2352" y="2112"/>
                <a:ext cx="720" cy="57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7" name="Line 117"/>
              <p:cNvSpPr>
                <a:spLocks noChangeShapeType="1"/>
              </p:cNvSpPr>
              <p:nvPr/>
            </p:nvSpPr>
            <p:spPr bwMode="auto">
              <a:xfrm flipH="1" flipV="1">
                <a:off x="3072" y="2688"/>
                <a:ext cx="768" cy="4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8" name="Line 118"/>
              <p:cNvSpPr>
                <a:spLocks noChangeShapeType="1"/>
              </p:cNvSpPr>
              <p:nvPr/>
            </p:nvSpPr>
            <p:spPr bwMode="auto">
              <a:xfrm flipH="1" flipV="1">
                <a:off x="3072" y="2688"/>
                <a:ext cx="384" cy="67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9" name="Line 119"/>
              <p:cNvSpPr>
                <a:spLocks noChangeShapeType="1"/>
              </p:cNvSpPr>
              <p:nvPr/>
            </p:nvSpPr>
            <p:spPr bwMode="auto">
              <a:xfrm flipV="1">
                <a:off x="2928" y="2688"/>
                <a:ext cx="144" cy="76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0" name="Line 120"/>
              <p:cNvSpPr>
                <a:spLocks noChangeShapeType="1"/>
              </p:cNvSpPr>
              <p:nvPr/>
            </p:nvSpPr>
            <p:spPr bwMode="auto">
              <a:xfrm flipV="1">
                <a:off x="2448" y="2688"/>
                <a:ext cx="624" cy="6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1" name="Line 121"/>
              <p:cNvSpPr>
                <a:spLocks noChangeShapeType="1"/>
              </p:cNvSpPr>
              <p:nvPr/>
            </p:nvSpPr>
            <p:spPr bwMode="auto">
              <a:xfrm>
                <a:off x="2064" y="2496"/>
                <a:ext cx="960" cy="19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109" name="Object 13"/>
              <p:cNvGraphicFramePr>
                <a:graphicFrameLocks noChangeAspect="1"/>
              </p:cNvGraphicFramePr>
              <p:nvPr/>
            </p:nvGraphicFramePr>
            <p:xfrm>
              <a:off x="2016" y="2448"/>
              <a:ext cx="144" cy="96"/>
            </p:xfrm>
            <a:graphic>
              <a:graphicData uri="http://schemas.openxmlformats.org/presentationml/2006/ole">
                <p:oleObj spid="_x0000_s55309" name="Equation" r:id="rId4" imgW="114120" imgH="114120" progId="Equation.3">
                  <p:embed/>
                </p:oleObj>
              </a:graphicData>
            </a:graphic>
          </p:graphicFrame>
          <p:graphicFrame>
            <p:nvGraphicFramePr>
              <p:cNvPr id="4110" name="Object 14"/>
              <p:cNvGraphicFramePr>
                <a:graphicFrameLocks noChangeAspect="1"/>
              </p:cNvGraphicFramePr>
              <p:nvPr/>
            </p:nvGraphicFramePr>
            <p:xfrm>
              <a:off x="2976" y="2592"/>
              <a:ext cx="192" cy="192"/>
            </p:xfrm>
            <a:graphic>
              <a:graphicData uri="http://schemas.openxmlformats.org/presentationml/2006/ole">
                <p:oleObj spid="_x0000_s55310" name="Equation" r:id="rId5" imgW="114120" imgH="114120" progId="Equation.3">
                  <p:embed/>
                </p:oleObj>
              </a:graphicData>
            </a:graphic>
          </p:graphicFrame>
          <p:graphicFrame>
            <p:nvGraphicFramePr>
              <p:cNvPr id="4111" name="Object 15"/>
              <p:cNvGraphicFramePr>
                <a:graphicFrameLocks noChangeAspect="1"/>
              </p:cNvGraphicFramePr>
              <p:nvPr/>
            </p:nvGraphicFramePr>
            <p:xfrm>
              <a:off x="3792" y="3072"/>
              <a:ext cx="144" cy="96"/>
            </p:xfrm>
            <a:graphic>
              <a:graphicData uri="http://schemas.openxmlformats.org/presentationml/2006/ole">
                <p:oleObj spid="_x0000_s55311" name="Equation" r:id="rId6" imgW="114120" imgH="114120" progId="Equation.3">
                  <p:embed/>
                </p:oleObj>
              </a:graphicData>
            </a:graphic>
          </p:graphicFrame>
          <p:graphicFrame>
            <p:nvGraphicFramePr>
              <p:cNvPr id="4112" name="Object 16"/>
              <p:cNvGraphicFramePr>
                <a:graphicFrameLocks noChangeAspect="1"/>
              </p:cNvGraphicFramePr>
              <p:nvPr/>
            </p:nvGraphicFramePr>
            <p:xfrm>
              <a:off x="2880" y="3408"/>
              <a:ext cx="144" cy="96"/>
            </p:xfrm>
            <a:graphic>
              <a:graphicData uri="http://schemas.openxmlformats.org/presentationml/2006/ole">
                <p:oleObj spid="_x0000_s55312" name="Equation" r:id="rId7" imgW="114120" imgH="114120" progId="Equation.3">
                  <p:embed/>
                </p:oleObj>
              </a:graphicData>
            </a:graphic>
          </p:graphicFrame>
          <p:graphicFrame>
            <p:nvGraphicFramePr>
              <p:cNvPr id="4113" name="Object 17"/>
              <p:cNvGraphicFramePr>
                <a:graphicFrameLocks noChangeAspect="1"/>
              </p:cNvGraphicFramePr>
              <p:nvPr/>
            </p:nvGraphicFramePr>
            <p:xfrm>
              <a:off x="3408" y="3312"/>
              <a:ext cx="144" cy="96"/>
            </p:xfrm>
            <a:graphic>
              <a:graphicData uri="http://schemas.openxmlformats.org/presentationml/2006/ole">
                <p:oleObj spid="_x0000_s55313" name="Equation" r:id="rId8" imgW="114120" imgH="114120" progId="Equation.3">
                  <p:embed/>
                </p:oleObj>
              </a:graphicData>
            </a:graphic>
          </p:graphicFrame>
          <p:graphicFrame>
            <p:nvGraphicFramePr>
              <p:cNvPr id="4114" name="Object 18"/>
              <p:cNvGraphicFramePr>
                <a:graphicFrameLocks noChangeAspect="1"/>
              </p:cNvGraphicFramePr>
              <p:nvPr/>
            </p:nvGraphicFramePr>
            <p:xfrm>
              <a:off x="2400" y="3264"/>
              <a:ext cx="144" cy="96"/>
            </p:xfrm>
            <a:graphic>
              <a:graphicData uri="http://schemas.openxmlformats.org/presentationml/2006/ole">
                <p:oleObj spid="_x0000_s55314" name="Equation" r:id="rId9" imgW="114120" imgH="114120" progId="Equation.3">
                  <p:embed/>
                </p:oleObj>
              </a:graphicData>
            </a:graphic>
          </p:graphicFrame>
          <p:graphicFrame>
            <p:nvGraphicFramePr>
              <p:cNvPr id="4115" name="Object 19"/>
              <p:cNvGraphicFramePr>
                <a:graphicFrameLocks noChangeAspect="1"/>
              </p:cNvGraphicFramePr>
              <p:nvPr/>
            </p:nvGraphicFramePr>
            <p:xfrm>
              <a:off x="2304" y="2064"/>
              <a:ext cx="144" cy="96"/>
            </p:xfrm>
            <a:graphic>
              <a:graphicData uri="http://schemas.openxmlformats.org/presentationml/2006/ole">
                <p:oleObj spid="_x0000_s55315" name="Equation" r:id="rId10" imgW="114120" imgH="114120" progId="Equation.3">
                  <p:embed/>
                </p:oleObj>
              </a:graphicData>
            </a:graphic>
          </p:graphicFrame>
          <p:sp>
            <p:nvSpPr>
              <p:cNvPr id="4172" name="Line 129"/>
              <p:cNvSpPr>
                <a:spLocks noChangeShapeType="1"/>
              </p:cNvSpPr>
              <p:nvPr/>
            </p:nvSpPr>
            <p:spPr bwMode="auto">
              <a:xfrm>
                <a:off x="2880" y="1872"/>
                <a:ext cx="192" cy="76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116" name="Object 20"/>
              <p:cNvGraphicFramePr>
                <a:graphicFrameLocks noChangeAspect="1"/>
              </p:cNvGraphicFramePr>
              <p:nvPr/>
            </p:nvGraphicFramePr>
            <p:xfrm>
              <a:off x="2832" y="1872"/>
              <a:ext cx="144" cy="96"/>
            </p:xfrm>
            <a:graphic>
              <a:graphicData uri="http://schemas.openxmlformats.org/presentationml/2006/ole">
                <p:oleObj spid="_x0000_s55316" name="Equation" r:id="rId11" imgW="114120" imgH="114120" progId="Equation.3">
                  <p:embed/>
                </p:oleObj>
              </a:graphicData>
            </a:graphic>
          </p:graphicFrame>
          <p:sp>
            <p:nvSpPr>
              <p:cNvPr id="4173" name="Line 131"/>
              <p:cNvSpPr>
                <a:spLocks noChangeShapeType="1"/>
              </p:cNvSpPr>
              <p:nvPr/>
            </p:nvSpPr>
            <p:spPr bwMode="auto">
              <a:xfrm flipH="1">
                <a:off x="3072" y="2064"/>
                <a:ext cx="480" cy="6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117" name="Object 21"/>
              <p:cNvGraphicFramePr>
                <a:graphicFrameLocks noChangeAspect="1"/>
              </p:cNvGraphicFramePr>
              <p:nvPr/>
            </p:nvGraphicFramePr>
            <p:xfrm>
              <a:off x="3504" y="2016"/>
              <a:ext cx="144" cy="96"/>
            </p:xfrm>
            <a:graphic>
              <a:graphicData uri="http://schemas.openxmlformats.org/presentationml/2006/ole">
                <p:oleObj spid="_x0000_s55317" name="Equation" r:id="rId12" imgW="114120" imgH="114120" progId="Equation.3">
                  <p:embed/>
                </p:oleObj>
              </a:graphicData>
            </a:graphic>
          </p:graphicFrame>
          <p:sp>
            <p:nvSpPr>
              <p:cNvPr id="4174" name="Line 133"/>
              <p:cNvSpPr>
                <a:spLocks noChangeShapeType="1"/>
              </p:cNvSpPr>
              <p:nvPr/>
            </p:nvSpPr>
            <p:spPr bwMode="auto">
              <a:xfrm flipH="1">
                <a:off x="3072" y="2400"/>
                <a:ext cx="816" cy="28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118" name="Object 22"/>
              <p:cNvGraphicFramePr>
                <a:graphicFrameLocks noChangeAspect="1"/>
              </p:cNvGraphicFramePr>
              <p:nvPr/>
            </p:nvGraphicFramePr>
            <p:xfrm>
              <a:off x="3840" y="2352"/>
              <a:ext cx="192" cy="96"/>
            </p:xfrm>
            <a:graphic>
              <a:graphicData uri="http://schemas.openxmlformats.org/presentationml/2006/ole">
                <p:oleObj spid="_x0000_s55318" name="Equation" r:id="rId13" imgW="114120" imgH="114120" progId="Equation.3">
                  <p:embed/>
                </p:oleObj>
              </a:graphicData>
            </a:graphic>
          </p:graphicFrame>
          <p:sp>
            <p:nvSpPr>
              <p:cNvPr id="4175" name="Line 135"/>
              <p:cNvSpPr>
                <a:spLocks noChangeShapeType="1"/>
              </p:cNvSpPr>
              <p:nvPr/>
            </p:nvSpPr>
            <p:spPr bwMode="auto">
              <a:xfrm flipH="1" flipV="1">
                <a:off x="3072" y="2688"/>
                <a:ext cx="912" cy="4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119" name="Object 23"/>
              <p:cNvGraphicFramePr>
                <a:graphicFrameLocks noChangeAspect="1"/>
              </p:cNvGraphicFramePr>
              <p:nvPr/>
            </p:nvGraphicFramePr>
            <p:xfrm>
              <a:off x="3936" y="2688"/>
              <a:ext cx="144" cy="96"/>
            </p:xfrm>
            <a:graphic>
              <a:graphicData uri="http://schemas.openxmlformats.org/presentationml/2006/ole">
                <p:oleObj spid="_x0000_s55319" name="Equation" r:id="rId14" imgW="114120" imgH="114120" progId="Equation.3">
                  <p:embed/>
                </p:oleObj>
              </a:graphicData>
            </a:graphic>
          </p:graphicFrame>
        </p:grpSp>
        <p:grpSp>
          <p:nvGrpSpPr>
            <p:cNvPr id="4287" name="Group 137"/>
            <p:cNvGrpSpPr>
              <a:grpSpLocks/>
            </p:cNvGrpSpPr>
            <p:nvPr/>
          </p:nvGrpSpPr>
          <p:grpSpPr bwMode="auto">
            <a:xfrm>
              <a:off x="48" y="2256"/>
              <a:ext cx="3408" cy="1872"/>
              <a:chOff x="672" y="1632"/>
              <a:chExt cx="3408" cy="1872"/>
            </a:xfrm>
          </p:grpSpPr>
          <p:sp>
            <p:nvSpPr>
              <p:cNvPr id="4154" name="Text Box 138"/>
              <p:cNvSpPr txBox="1">
                <a:spLocks noChangeArrowheads="1"/>
              </p:cNvSpPr>
              <p:nvPr/>
            </p:nvSpPr>
            <p:spPr bwMode="auto">
              <a:xfrm>
                <a:off x="672" y="1632"/>
                <a:ext cx="1482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P2. Podsistem upravljanja</a:t>
                </a:r>
              </a:p>
            </p:txBody>
          </p:sp>
          <p:sp>
            <p:nvSpPr>
              <p:cNvPr id="4155" name="Line 139"/>
              <p:cNvSpPr>
                <a:spLocks noChangeShapeType="1"/>
              </p:cNvSpPr>
              <p:nvPr/>
            </p:nvSpPr>
            <p:spPr bwMode="auto">
              <a:xfrm>
                <a:off x="2352" y="2112"/>
                <a:ext cx="720" cy="57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Line 140"/>
              <p:cNvSpPr>
                <a:spLocks noChangeShapeType="1"/>
              </p:cNvSpPr>
              <p:nvPr/>
            </p:nvSpPr>
            <p:spPr bwMode="auto">
              <a:xfrm flipH="1" flipV="1">
                <a:off x="3072" y="2688"/>
                <a:ext cx="768" cy="43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Line 141"/>
              <p:cNvSpPr>
                <a:spLocks noChangeShapeType="1"/>
              </p:cNvSpPr>
              <p:nvPr/>
            </p:nvSpPr>
            <p:spPr bwMode="auto">
              <a:xfrm flipH="1" flipV="1">
                <a:off x="3072" y="2688"/>
                <a:ext cx="384" cy="67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Line 142"/>
              <p:cNvSpPr>
                <a:spLocks noChangeShapeType="1"/>
              </p:cNvSpPr>
              <p:nvPr/>
            </p:nvSpPr>
            <p:spPr bwMode="auto">
              <a:xfrm flipV="1">
                <a:off x="2928" y="2688"/>
                <a:ext cx="144" cy="76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9" name="Line 143"/>
              <p:cNvSpPr>
                <a:spLocks noChangeShapeType="1"/>
              </p:cNvSpPr>
              <p:nvPr/>
            </p:nvSpPr>
            <p:spPr bwMode="auto">
              <a:xfrm flipV="1">
                <a:off x="2448" y="2688"/>
                <a:ext cx="624" cy="6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0" name="Line 144"/>
              <p:cNvSpPr>
                <a:spLocks noChangeShapeType="1"/>
              </p:cNvSpPr>
              <p:nvPr/>
            </p:nvSpPr>
            <p:spPr bwMode="auto">
              <a:xfrm>
                <a:off x="2064" y="2496"/>
                <a:ext cx="960" cy="19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098" name="Object 2"/>
              <p:cNvGraphicFramePr>
                <a:graphicFrameLocks noChangeAspect="1"/>
              </p:cNvGraphicFramePr>
              <p:nvPr/>
            </p:nvGraphicFramePr>
            <p:xfrm>
              <a:off x="2016" y="2448"/>
              <a:ext cx="144" cy="96"/>
            </p:xfrm>
            <a:graphic>
              <a:graphicData uri="http://schemas.openxmlformats.org/presentationml/2006/ole">
                <p:oleObj spid="_x0000_s55298" name="Equation" r:id="rId15" imgW="114120" imgH="114120" progId="Equation.3">
                  <p:embed/>
                </p:oleObj>
              </a:graphicData>
            </a:graphic>
          </p:graphicFrame>
          <p:graphicFrame>
            <p:nvGraphicFramePr>
              <p:cNvPr id="4099" name="Object 3"/>
              <p:cNvGraphicFramePr>
                <a:graphicFrameLocks noChangeAspect="1"/>
              </p:cNvGraphicFramePr>
              <p:nvPr/>
            </p:nvGraphicFramePr>
            <p:xfrm>
              <a:off x="2976" y="2592"/>
              <a:ext cx="192" cy="192"/>
            </p:xfrm>
            <a:graphic>
              <a:graphicData uri="http://schemas.openxmlformats.org/presentationml/2006/ole">
                <p:oleObj spid="_x0000_s55299" name="Equation" r:id="rId16" imgW="114120" imgH="114120" progId="Equation.3">
                  <p:embed/>
                </p:oleObj>
              </a:graphicData>
            </a:graphic>
          </p:graphicFrame>
          <p:graphicFrame>
            <p:nvGraphicFramePr>
              <p:cNvPr id="4100" name="Object 4"/>
              <p:cNvGraphicFramePr>
                <a:graphicFrameLocks noChangeAspect="1"/>
              </p:cNvGraphicFramePr>
              <p:nvPr/>
            </p:nvGraphicFramePr>
            <p:xfrm>
              <a:off x="3792" y="3072"/>
              <a:ext cx="144" cy="96"/>
            </p:xfrm>
            <a:graphic>
              <a:graphicData uri="http://schemas.openxmlformats.org/presentationml/2006/ole">
                <p:oleObj spid="_x0000_s55300" name="Equation" r:id="rId17" imgW="114120" imgH="114120" progId="Equation.3">
                  <p:embed/>
                </p:oleObj>
              </a:graphicData>
            </a:graphic>
          </p:graphicFrame>
          <p:graphicFrame>
            <p:nvGraphicFramePr>
              <p:cNvPr id="4101" name="Object 5"/>
              <p:cNvGraphicFramePr>
                <a:graphicFrameLocks noChangeAspect="1"/>
              </p:cNvGraphicFramePr>
              <p:nvPr/>
            </p:nvGraphicFramePr>
            <p:xfrm>
              <a:off x="2880" y="3408"/>
              <a:ext cx="144" cy="96"/>
            </p:xfrm>
            <a:graphic>
              <a:graphicData uri="http://schemas.openxmlformats.org/presentationml/2006/ole">
                <p:oleObj spid="_x0000_s55301" name="Equation" r:id="rId18" imgW="114120" imgH="114120" progId="Equation.3">
                  <p:embed/>
                </p:oleObj>
              </a:graphicData>
            </a:graphic>
          </p:graphicFrame>
          <p:graphicFrame>
            <p:nvGraphicFramePr>
              <p:cNvPr id="4102" name="Object 6"/>
              <p:cNvGraphicFramePr>
                <a:graphicFrameLocks noChangeAspect="1"/>
              </p:cNvGraphicFramePr>
              <p:nvPr/>
            </p:nvGraphicFramePr>
            <p:xfrm>
              <a:off x="3408" y="3312"/>
              <a:ext cx="144" cy="96"/>
            </p:xfrm>
            <a:graphic>
              <a:graphicData uri="http://schemas.openxmlformats.org/presentationml/2006/ole">
                <p:oleObj spid="_x0000_s55302" name="Equation" r:id="rId19" imgW="114120" imgH="114120" progId="Equation.3">
                  <p:embed/>
                </p:oleObj>
              </a:graphicData>
            </a:graphic>
          </p:graphicFrame>
          <p:graphicFrame>
            <p:nvGraphicFramePr>
              <p:cNvPr id="4103" name="Object 7"/>
              <p:cNvGraphicFramePr>
                <a:graphicFrameLocks noChangeAspect="1"/>
              </p:cNvGraphicFramePr>
              <p:nvPr/>
            </p:nvGraphicFramePr>
            <p:xfrm>
              <a:off x="2400" y="3264"/>
              <a:ext cx="144" cy="96"/>
            </p:xfrm>
            <a:graphic>
              <a:graphicData uri="http://schemas.openxmlformats.org/presentationml/2006/ole">
                <p:oleObj spid="_x0000_s55303" name="Equation" r:id="rId20" imgW="114120" imgH="114120" progId="Equation.3">
                  <p:embed/>
                </p:oleObj>
              </a:graphicData>
            </a:graphic>
          </p:graphicFrame>
          <p:graphicFrame>
            <p:nvGraphicFramePr>
              <p:cNvPr id="4104" name="Object 8"/>
              <p:cNvGraphicFramePr>
                <a:graphicFrameLocks noChangeAspect="1"/>
              </p:cNvGraphicFramePr>
              <p:nvPr/>
            </p:nvGraphicFramePr>
            <p:xfrm>
              <a:off x="2304" y="2064"/>
              <a:ext cx="144" cy="96"/>
            </p:xfrm>
            <a:graphic>
              <a:graphicData uri="http://schemas.openxmlformats.org/presentationml/2006/ole">
                <p:oleObj spid="_x0000_s55304" name="Equation" r:id="rId21" imgW="114120" imgH="114120" progId="Equation.3">
                  <p:embed/>
                </p:oleObj>
              </a:graphicData>
            </a:graphic>
          </p:graphicFrame>
          <p:sp>
            <p:nvSpPr>
              <p:cNvPr id="4161" name="Line 152"/>
              <p:cNvSpPr>
                <a:spLocks noChangeShapeType="1"/>
              </p:cNvSpPr>
              <p:nvPr/>
            </p:nvSpPr>
            <p:spPr bwMode="auto">
              <a:xfrm>
                <a:off x="2880" y="1872"/>
                <a:ext cx="192" cy="76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105" name="Object 9"/>
              <p:cNvGraphicFramePr>
                <a:graphicFrameLocks noChangeAspect="1"/>
              </p:cNvGraphicFramePr>
              <p:nvPr/>
            </p:nvGraphicFramePr>
            <p:xfrm>
              <a:off x="2832" y="1872"/>
              <a:ext cx="144" cy="96"/>
            </p:xfrm>
            <a:graphic>
              <a:graphicData uri="http://schemas.openxmlformats.org/presentationml/2006/ole">
                <p:oleObj spid="_x0000_s55305" name="Equation" r:id="rId22" imgW="114120" imgH="114120" progId="Equation.3">
                  <p:embed/>
                </p:oleObj>
              </a:graphicData>
            </a:graphic>
          </p:graphicFrame>
          <p:sp>
            <p:nvSpPr>
              <p:cNvPr id="4162" name="Line 154"/>
              <p:cNvSpPr>
                <a:spLocks noChangeShapeType="1"/>
              </p:cNvSpPr>
              <p:nvPr/>
            </p:nvSpPr>
            <p:spPr bwMode="auto">
              <a:xfrm flipH="1">
                <a:off x="3072" y="2064"/>
                <a:ext cx="480" cy="62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106" name="Object 10"/>
              <p:cNvGraphicFramePr>
                <a:graphicFrameLocks noChangeAspect="1"/>
              </p:cNvGraphicFramePr>
              <p:nvPr/>
            </p:nvGraphicFramePr>
            <p:xfrm>
              <a:off x="3504" y="2016"/>
              <a:ext cx="144" cy="96"/>
            </p:xfrm>
            <a:graphic>
              <a:graphicData uri="http://schemas.openxmlformats.org/presentationml/2006/ole">
                <p:oleObj spid="_x0000_s55306" name="Equation" r:id="rId23" imgW="114120" imgH="114120" progId="Equation.3">
                  <p:embed/>
                </p:oleObj>
              </a:graphicData>
            </a:graphic>
          </p:graphicFrame>
          <p:sp>
            <p:nvSpPr>
              <p:cNvPr id="4163" name="Line 156"/>
              <p:cNvSpPr>
                <a:spLocks noChangeShapeType="1"/>
              </p:cNvSpPr>
              <p:nvPr/>
            </p:nvSpPr>
            <p:spPr bwMode="auto">
              <a:xfrm flipH="1">
                <a:off x="3072" y="2400"/>
                <a:ext cx="816" cy="28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107" name="Object 11"/>
              <p:cNvGraphicFramePr>
                <a:graphicFrameLocks noChangeAspect="1"/>
              </p:cNvGraphicFramePr>
              <p:nvPr/>
            </p:nvGraphicFramePr>
            <p:xfrm>
              <a:off x="3840" y="2352"/>
              <a:ext cx="192" cy="96"/>
            </p:xfrm>
            <a:graphic>
              <a:graphicData uri="http://schemas.openxmlformats.org/presentationml/2006/ole">
                <p:oleObj spid="_x0000_s55307" name="Equation" r:id="rId24" imgW="114120" imgH="114120" progId="Equation.3">
                  <p:embed/>
                </p:oleObj>
              </a:graphicData>
            </a:graphic>
          </p:graphicFrame>
          <p:sp>
            <p:nvSpPr>
              <p:cNvPr id="4164" name="Line 158"/>
              <p:cNvSpPr>
                <a:spLocks noChangeShapeType="1"/>
              </p:cNvSpPr>
              <p:nvPr/>
            </p:nvSpPr>
            <p:spPr bwMode="auto">
              <a:xfrm flipH="1" flipV="1">
                <a:off x="3072" y="2688"/>
                <a:ext cx="912" cy="4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4108" name="Object 12"/>
              <p:cNvGraphicFramePr>
                <a:graphicFrameLocks noChangeAspect="1"/>
              </p:cNvGraphicFramePr>
              <p:nvPr/>
            </p:nvGraphicFramePr>
            <p:xfrm>
              <a:off x="3936" y="2688"/>
              <a:ext cx="144" cy="96"/>
            </p:xfrm>
            <a:graphic>
              <a:graphicData uri="http://schemas.openxmlformats.org/presentationml/2006/ole">
                <p:oleObj spid="_x0000_s55308" name="Equation" r:id="rId25" imgW="114120" imgH="114120" progId="Equation.3">
                  <p:embed/>
                </p:oleObj>
              </a:graphicData>
            </a:graphic>
          </p:graphicFrame>
        </p:grpSp>
      </p:grpSp>
      <p:grpSp>
        <p:nvGrpSpPr>
          <p:cNvPr id="30720" name="Group 160"/>
          <p:cNvGrpSpPr>
            <a:grpSpLocks/>
          </p:cNvGrpSpPr>
          <p:nvPr/>
        </p:nvGrpSpPr>
        <p:grpSpPr bwMode="auto">
          <a:xfrm>
            <a:off x="76200" y="1600200"/>
            <a:ext cx="6029325" cy="4681538"/>
            <a:chOff x="48" y="1008"/>
            <a:chExt cx="3798" cy="2949"/>
          </a:xfrm>
        </p:grpSpPr>
        <p:grpSp>
          <p:nvGrpSpPr>
            <p:cNvPr id="30721" name="Group 161"/>
            <p:cNvGrpSpPr>
              <a:grpSpLocks/>
            </p:cNvGrpSpPr>
            <p:nvPr/>
          </p:nvGrpSpPr>
          <p:grpSpPr bwMode="auto">
            <a:xfrm>
              <a:off x="2112" y="1008"/>
              <a:ext cx="1734" cy="1077"/>
              <a:chOff x="816" y="1545"/>
              <a:chExt cx="1734" cy="1077"/>
            </a:xfrm>
          </p:grpSpPr>
          <p:sp>
            <p:nvSpPr>
              <p:cNvPr id="4148" name="Text Box 162"/>
              <p:cNvSpPr txBox="1">
                <a:spLocks noChangeArrowheads="1"/>
              </p:cNvSpPr>
              <p:nvPr/>
            </p:nvSpPr>
            <p:spPr bwMode="auto">
              <a:xfrm>
                <a:off x="816" y="2448"/>
                <a:ext cx="148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P12. Podsistem ekonomike</a:t>
                </a:r>
              </a:p>
            </p:txBody>
          </p:sp>
          <p:grpSp>
            <p:nvGrpSpPr>
              <p:cNvPr id="30723" name="Group 163"/>
              <p:cNvGrpSpPr>
                <a:grpSpLocks/>
              </p:cNvGrpSpPr>
              <p:nvPr/>
            </p:nvGrpSpPr>
            <p:grpSpPr bwMode="auto">
              <a:xfrm>
                <a:off x="1974" y="1545"/>
                <a:ext cx="576" cy="432"/>
                <a:chOff x="1974" y="1545"/>
                <a:chExt cx="576" cy="432"/>
              </a:xfrm>
            </p:grpSpPr>
            <p:sp>
              <p:nvSpPr>
                <p:cNvPr id="4150" name="Freeform 164" descr="Wide upward diagonal"/>
                <p:cNvSpPr>
                  <a:spLocks/>
                </p:cNvSpPr>
                <p:nvPr/>
              </p:nvSpPr>
              <p:spPr bwMode="auto">
                <a:xfrm>
                  <a:off x="2389" y="1639"/>
                  <a:ext cx="155" cy="329"/>
                </a:xfrm>
                <a:custGeom>
                  <a:avLst/>
                  <a:gdLst>
                    <a:gd name="T0" fmla="*/ 58 w 166"/>
                    <a:gd name="T1" fmla="*/ 0 h 343"/>
                    <a:gd name="T2" fmla="*/ 25 w 166"/>
                    <a:gd name="T3" fmla="*/ 65 h 343"/>
                    <a:gd name="T4" fmla="*/ 7 w 166"/>
                    <a:gd name="T5" fmla="*/ 164 h 343"/>
                    <a:gd name="T6" fmla="*/ 42 w 166"/>
                    <a:gd name="T7" fmla="*/ 201 h 343"/>
                    <a:gd name="T8" fmla="*/ 80 w 166"/>
                    <a:gd name="T9" fmla="*/ 145 h 343"/>
                    <a:gd name="T10" fmla="*/ 88 w 166"/>
                    <a:gd name="T11" fmla="*/ 111 h 343"/>
                    <a:gd name="T12" fmla="*/ 86 w 166"/>
                    <a:gd name="T13" fmla="*/ 51 h 343"/>
                    <a:gd name="T14" fmla="*/ 58 w 166"/>
                    <a:gd name="T15" fmla="*/ 0 h 3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6"/>
                    <a:gd name="T25" fmla="*/ 0 h 343"/>
                    <a:gd name="T26" fmla="*/ 166 w 166"/>
                    <a:gd name="T27" fmla="*/ 343 h 3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6" h="343">
                      <a:moveTo>
                        <a:pt x="107" y="0"/>
                      </a:moveTo>
                      <a:cubicBezTo>
                        <a:pt x="93" y="14"/>
                        <a:pt x="53" y="77"/>
                        <a:pt x="47" y="95"/>
                      </a:cubicBezTo>
                      <a:cubicBezTo>
                        <a:pt x="26" y="159"/>
                        <a:pt x="32" y="175"/>
                        <a:pt x="11" y="239"/>
                      </a:cubicBezTo>
                      <a:cubicBezTo>
                        <a:pt x="21" y="343"/>
                        <a:pt x="0" y="319"/>
                        <a:pt x="77" y="293"/>
                      </a:cubicBezTo>
                      <a:cubicBezTo>
                        <a:pt x="101" y="269"/>
                        <a:pt x="136" y="246"/>
                        <a:pt x="147" y="211"/>
                      </a:cubicBezTo>
                      <a:cubicBezTo>
                        <a:pt x="152" y="195"/>
                        <a:pt x="163" y="162"/>
                        <a:pt x="163" y="162"/>
                      </a:cubicBezTo>
                      <a:cubicBezTo>
                        <a:pt x="166" y="138"/>
                        <a:pt x="163" y="96"/>
                        <a:pt x="158" y="73"/>
                      </a:cubicBezTo>
                      <a:cubicBezTo>
                        <a:pt x="152" y="43"/>
                        <a:pt x="142" y="0"/>
                        <a:pt x="107" y="0"/>
                      </a:cubicBezTo>
                      <a:close/>
                    </a:path>
                  </a:pathLst>
                </a:cu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  <p:sp>
              <p:nvSpPr>
                <p:cNvPr id="4151" name="Oval 165"/>
                <p:cNvSpPr>
                  <a:spLocks noChangeArrowheads="1"/>
                </p:cNvSpPr>
                <p:nvPr/>
              </p:nvSpPr>
              <p:spPr bwMode="auto">
                <a:xfrm>
                  <a:off x="1974" y="1545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12</a:t>
                  </a:r>
                </a:p>
              </p:txBody>
            </p:sp>
          </p:grpSp>
        </p:grpSp>
        <p:grpSp>
          <p:nvGrpSpPr>
            <p:cNvPr id="30724" name="Group 166"/>
            <p:cNvGrpSpPr>
              <a:grpSpLocks/>
            </p:cNvGrpSpPr>
            <p:nvPr/>
          </p:nvGrpSpPr>
          <p:grpSpPr bwMode="auto">
            <a:xfrm>
              <a:off x="48" y="2880"/>
              <a:ext cx="1734" cy="1077"/>
              <a:chOff x="816" y="1545"/>
              <a:chExt cx="1734" cy="1077"/>
            </a:xfrm>
          </p:grpSpPr>
          <p:sp>
            <p:nvSpPr>
              <p:cNvPr id="4144" name="Text Box 167"/>
              <p:cNvSpPr txBox="1">
                <a:spLocks noChangeArrowheads="1"/>
              </p:cNvSpPr>
              <p:nvPr/>
            </p:nvSpPr>
            <p:spPr bwMode="auto">
              <a:xfrm>
                <a:off x="816" y="2448"/>
                <a:ext cx="152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b="1"/>
                  <a:t>P12. Podsistem ekonomike</a:t>
                </a:r>
              </a:p>
            </p:txBody>
          </p:sp>
          <p:grpSp>
            <p:nvGrpSpPr>
              <p:cNvPr id="30725" name="Group 168"/>
              <p:cNvGrpSpPr>
                <a:grpSpLocks/>
              </p:cNvGrpSpPr>
              <p:nvPr/>
            </p:nvGrpSpPr>
            <p:grpSpPr bwMode="auto">
              <a:xfrm>
                <a:off x="1974" y="1545"/>
                <a:ext cx="576" cy="432"/>
                <a:chOff x="1974" y="1545"/>
                <a:chExt cx="576" cy="432"/>
              </a:xfrm>
            </p:grpSpPr>
            <p:sp>
              <p:nvSpPr>
                <p:cNvPr id="4146" name="Freeform 169" descr="Wide upward diagonal"/>
                <p:cNvSpPr>
                  <a:spLocks/>
                </p:cNvSpPr>
                <p:nvPr/>
              </p:nvSpPr>
              <p:spPr bwMode="auto">
                <a:xfrm>
                  <a:off x="2389" y="1639"/>
                  <a:ext cx="155" cy="329"/>
                </a:xfrm>
                <a:custGeom>
                  <a:avLst/>
                  <a:gdLst>
                    <a:gd name="T0" fmla="*/ 58 w 166"/>
                    <a:gd name="T1" fmla="*/ 0 h 343"/>
                    <a:gd name="T2" fmla="*/ 25 w 166"/>
                    <a:gd name="T3" fmla="*/ 65 h 343"/>
                    <a:gd name="T4" fmla="*/ 7 w 166"/>
                    <a:gd name="T5" fmla="*/ 164 h 343"/>
                    <a:gd name="T6" fmla="*/ 42 w 166"/>
                    <a:gd name="T7" fmla="*/ 201 h 343"/>
                    <a:gd name="T8" fmla="*/ 80 w 166"/>
                    <a:gd name="T9" fmla="*/ 145 h 343"/>
                    <a:gd name="T10" fmla="*/ 88 w 166"/>
                    <a:gd name="T11" fmla="*/ 111 h 343"/>
                    <a:gd name="T12" fmla="*/ 86 w 166"/>
                    <a:gd name="T13" fmla="*/ 51 h 343"/>
                    <a:gd name="T14" fmla="*/ 58 w 166"/>
                    <a:gd name="T15" fmla="*/ 0 h 3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6"/>
                    <a:gd name="T25" fmla="*/ 0 h 343"/>
                    <a:gd name="T26" fmla="*/ 166 w 166"/>
                    <a:gd name="T27" fmla="*/ 343 h 3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6" h="343">
                      <a:moveTo>
                        <a:pt x="107" y="0"/>
                      </a:moveTo>
                      <a:cubicBezTo>
                        <a:pt x="93" y="14"/>
                        <a:pt x="53" y="77"/>
                        <a:pt x="47" y="95"/>
                      </a:cubicBezTo>
                      <a:cubicBezTo>
                        <a:pt x="26" y="159"/>
                        <a:pt x="32" y="175"/>
                        <a:pt x="11" y="239"/>
                      </a:cubicBezTo>
                      <a:cubicBezTo>
                        <a:pt x="21" y="343"/>
                        <a:pt x="0" y="319"/>
                        <a:pt x="77" y="293"/>
                      </a:cubicBezTo>
                      <a:cubicBezTo>
                        <a:pt x="101" y="269"/>
                        <a:pt x="136" y="246"/>
                        <a:pt x="147" y="211"/>
                      </a:cubicBezTo>
                      <a:cubicBezTo>
                        <a:pt x="152" y="195"/>
                        <a:pt x="163" y="162"/>
                        <a:pt x="163" y="162"/>
                      </a:cubicBezTo>
                      <a:cubicBezTo>
                        <a:pt x="166" y="138"/>
                        <a:pt x="163" y="96"/>
                        <a:pt x="158" y="73"/>
                      </a:cubicBezTo>
                      <a:cubicBezTo>
                        <a:pt x="152" y="43"/>
                        <a:pt x="142" y="0"/>
                        <a:pt x="107" y="0"/>
                      </a:cubicBezTo>
                      <a:close/>
                    </a:path>
                  </a:pathLst>
                </a:cu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n-US"/>
                </a:p>
              </p:txBody>
            </p:sp>
            <p:sp>
              <p:nvSpPr>
                <p:cNvPr id="4147" name="Oval 170"/>
                <p:cNvSpPr>
                  <a:spLocks noChangeArrowheads="1"/>
                </p:cNvSpPr>
                <p:nvPr/>
              </p:nvSpPr>
              <p:spPr bwMode="auto">
                <a:xfrm>
                  <a:off x="1974" y="1545"/>
                  <a:ext cx="576" cy="432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400" b="1"/>
                    <a:t>P 12</a:t>
                  </a:r>
                </a:p>
              </p:txBody>
            </p:sp>
          </p:grpSp>
        </p:grpSp>
      </p:grpSp>
      <p:sp>
        <p:nvSpPr>
          <p:cNvPr id="4140" name="Rectangle 171"/>
          <p:cNvSpPr>
            <a:spLocks noChangeArrowheads="1"/>
          </p:cNvSpPr>
          <p:nvPr/>
        </p:nvSpPr>
        <p:spPr bwMode="auto">
          <a:xfrm>
            <a:off x="76200" y="3349625"/>
            <a:ext cx="1760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2"/>
                </a:solidFill>
              </a:rPr>
              <a:t>P</a:t>
            </a:r>
            <a:r>
              <a:rPr lang="sr-Latn-CS" sz="1200" b="1">
                <a:solidFill>
                  <a:schemeClr val="bg2"/>
                </a:solidFill>
              </a:rPr>
              <a:t>1</a:t>
            </a:r>
            <a:r>
              <a:rPr lang="en-US" sz="1200" b="1">
                <a:solidFill>
                  <a:schemeClr val="bg2"/>
                </a:solidFill>
              </a:rPr>
              <a:t>. </a:t>
            </a:r>
            <a:r>
              <a:rPr lang="sr-Latn-CS" sz="1200" b="1">
                <a:solidFill>
                  <a:schemeClr val="bg2"/>
                </a:solidFill>
              </a:rPr>
              <a:t>Podsistem usluga</a:t>
            </a:r>
            <a:endParaRPr lang="en-GB" sz="1200" b="1">
              <a:solidFill>
                <a:schemeClr val="bg2"/>
              </a:solidFill>
            </a:endParaRPr>
          </a:p>
        </p:txBody>
      </p:sp>
      <p:sp>
        <p:nvSpPr>
          <p:cNvPr id="30892" name="AutoShape 172"/>
          <p:cNvSpPr>
            <a:spLocks noChangeArrowheads="1"/>
          </p:cNvSpPr>
          <p:nvPr/>
        </p:nvSpPr>
        <p:spPr bwMode="auto">
          <a:xfrm rot="-2338201">
            <a:off x="3733800" y="3276600"/>
            <a:ext cx="3856038" cy="762000"/>
          </a:xfrm>
          <a:prstGeom prst="leftRightArrow">
            <a:avLst>
              <a:gd name="adj1" fmla="val 50000"/>
              <a:gd name="adj2" fmla="val 10120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 advAuto="500"/>
      <p:bldP spid="3089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04D52175-43E8-453F-AFC6-8FAFDDB4918B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71AEEAC2-F07B-44B9-9232-D24A43524601}" type="slidenum">
              <a:rPr lang="sr-Latn-CS" sz="1400" smtClean="0">
                <a:latin typeface="Arial" charset="0"/>
              </a:rPr>
              <a:pPr/>
              <a:t>28</a:t>
            </a:fld>
            <a:endParaRPr lang="en-US" sz="1400" smtClean="0">
              <a:latin typeface="Arial" charset="0"/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algn="ctr" eaLnBrk="1" hangingPunct="1"/>
            <a:r>
              <a:rPr lang="sr-Latn-CS" sz="4000" smtClean="0"/>
              <a:t>Identifikacija predmeta rada</a:t>
            </a:r>
            <a:endParaRPr lang="en-US" sz="400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4895850"/>
          </a:xfrm>
        </p:spPr>
        <p:txBody>
          <a:bodyPr/>
          <a:lstStyle/>
          <a:p>
            <a:pPr eaLnBrk="1" hangingPunct="1"/>
            <a:r>
              <a:rPr lang="en-US" sz="3000" smtClean="0"/>
              <a:t>Pod predmetom rada se podrazumevaju proizvodi i usluge</a:t>
            </a:r>
            <a:endParaRPr lang="sr-Latn-CS" sz="3000" smtClean="0"/>
          </a:p>
          <a:p>
            <a:pPr eaLnBrk="1" hangingPunct="1"/>
            <a:r>
              <a:rPr lang="sr-Latn-CS" sz="3000" smtClean="0"/>
              <a:t>Identifikacija predmeta rada obezbeđuje sistematičnost u identifikaciji procesa, laku i preciznu identifikaciju procesa</a:t>
            </a:r>
          </a:p>
          <a:p>
            <a:pPr eaLnBrk="1" hangingPunct="1"/>
            <a:r>
              <a:rPr lang="sr-Latn-CS" sz="3000" smtClean="0"/>
              <a:t>R</a:t>
            </a:r>
            <a:r>
              <a:rPr lang="en-US" sz="3000" smtClean="0"/>
              <a:t>ezultat treba da bude</a:t>
            </a:r>
            <a:r>
              <a:rPr lang="sr-Latn-CS" sz="3000" smtClean="0"/>
              <a:t>:</a:t>
            </a:r>
            <a:r>
              <a:rPr lang="en-US" sz="3000" smtClean="0"/>
              <a:t> logičko stablo predmeta rada</a:t>
            </a:r>
            <a:r>
              <a:rPr lang="sr-Latn-CS" sz="3000" smtClean="0"/>
              <a:t> ili</a:t>
            </a:r>
            <a:r>
              <a:rPr lang="en-US" sz="3000" smtClean="0"/>
              <a:t> logički model predmeta rada ili katalog predmeta rada</a:t>
            </a:r>
            <a:endParaRPr lang="sr-Latn-CS" sz="3000" smtClean="0"/>
          </a:p>
          <a:p>
            <a:pPr eaLnBrk="1" hangingPunct="1">
              <a:spcBef>
                <a:spcPct val="0"/>
              </a:spcBef>
            </a:pPr>
            <a:r>
              <a:rPr lang="sr-Latn-CS" sz="3000" smtClean="0"/>
              <a:t>Identifikuje se predmet rada za svaki od podsistema poslovnog sistema</a:t>
            </a:r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247C261E-40CA-422C-89AF-424C2469D81C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B1F88BC8-952D-4F34-BE61-EE7EE624FDD6}" type="slidenum">
              <a:rPr lang="sr-Latn-CS" sz="1400" smtClean="0">
                <a:latin typeface="Arial" charset="0"/>
              </a:rPr>
              <a:pPr/>
              <a:t>29</a:t>
            </a:fld>
            <a:endParaRPr lang="en-US" sz="1400" smtClean="0">
              <a:latin typeface="Arial" charset="0"/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pPr eaLnBrk="1" hangingPunct="1"/>
            <a:r>
              <a:rPr lang="sr-Latn-CS" sz="4000" smtClean="0"/>
              <a:t>Principi identifikacije predmeta rada</a:t>
            </a:r>
            <a:endParaRPr lang="en-US" sz="4000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2513"/>
            <a:ext cx="8713787" cy="5113337"/>
          </a:xfrm>
        </p:spPr>
        <p:txBody>
          <a:bodyPr/>
          <a:lstStyle/>
          <a:p>
            <a:pPr marL="533400" indent="-533400" eaLnBrk="1" hangingPunct="1">
              <a:spcBef>
                <a:spcPct val="0"/>
              </a:spcBef>
              <a:buFontTx/>
              <a:buAutoNum type="alphaLcPeriod"/>
            </a:pPr>
            <a:r>
              <a:rPr lang="en-US" sz="2400" smtClean="0"/>
              <a:t>Predmet rada odnosno proizvod i/ili usluga je sve ono što nekome (kupcu, korisniku, drugom delu organizacionog sistema, ...) treba, što isporučilac (proizvođač, onaj koji uslugu pruža) može da isporuči i što ima svoju cenu i troškove nastajanja.</a:t>
            </a:r>
            <a:r>
              <a:rPr lang="en-GB" sz="2400" smtClean="0"/>
              <a:t> </a:t>
            </a:r>
            <a:endParaRPr lang="sr-Latn-CS" sz="2400" smtClean="0"/>
          </a:p>
          <a:p>
            <a:pPr marL="533400" indent="-533400" eaLnBrk="1" hangingPunct="1">
              <a:spcBef>
                <a:spcPct val="0"/>
              </a:spcBef>
              <a:buFontTx/>
              <a:buAutoNum type="alphaLcPeriod"/>
            </a:pPr>
            <a:endParaRPr lang="sr-Latn-CS" sz="1000" smtClean="0"/>
          </a:p>
          <a:p>
            <a:pPr marL="533400" indent="-533400" eaLnBrk="1" hangingPunct="1">
              <a:spcBef>
                <a:spcPct val="0"/>
              </a:spcBef>
              <a:buFontTx/>
              <a:buAutoNum type="alphaLcPeriod"/>
            </a:pPr>
            <a:r>
              <a:rPr lang="en-US" sz="2400" smtClean="0"/>
              <a:t>Usitnjavanje krupnih predmeta rada treba vršiti sve dotle dok i najsitniji delovi ispunjavaju uslove navedene pod a).</a:t>
            </a:r>
            <a:endParaRPr lang="sr-Latn-CS" sz="2400" smtClean="0"/>
          </a:p>
          <a:p>
            <a:pPr marL="533400" indent="-5334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1000" smtClean="0"/>
              <a:t> </a:t>
            </a:r>
            <a:endParaRPr lang="sr-Latn-CS" sz="1000" smtClean="0"/>
          </a:p>
          <a:p>
            <a:pPr marL="533400" indent="-533400" eaLnBrk="1" hangingPunct="1">
              <a:spcBef>
                <a:spcPct val="0"/>
              </a:spcBef>
              <a:buFontTx/>
              <a:buAutoNum type="alphaLcPeriod" startAt="3"/>
            </a:pPr>
            <a:r>
              <a:rPr lang="en-US" sz="2400" smtClean="0"/>
              <a:t>Pri sagledavanju i analizi predmeta rada posmatranog organizacionog sistema treba uzeti u obzir predmete rada koji su trenutno aktuelni, predmete rada koji su bili aktuelni ranije a sada nisu i predmete rada koji do sada nisu bili u planovima i programima</a:t>
            </a:r>
            <a:r>
              <a:rPr lang="sr-Latn-CS" sz="2400" smtClean="0"/>
              <a:t>,</a:t>
            </a:r>
            <a:r>
              <a:rPr lang="en-US" sz="2400" smtClean="0"/>
              <a:t> ali u budućnosti mogu biti aktuelni.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/>
              <a:t>Šta je (poslovni) proces?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sr-Latn-CS" sz="3000"/>
              <a:t>Hammer i Champy (1993): skup aktivnosti koji transformiše jedan ili više ulaza u izlaz koji ima vrednost za korisnika.</a:t>
            </a:r>
          </a:p>
          <a:p>
            <a:pPr>
              <a:lnSpc>
                <a:spcPct val="90000"/>
              </a:lnSpc>
            </a:pPr>
            <a:r>
              <a:rPr lang="sr-Latn-CS" sz="3000"/>
              <a:t>Davenport (1993): proces je red poslovnih aktivnosti kroz prostor i vreme, sa početkom i krajem, i jasno definisanim ulazima i izlazima.</a:t>
            </a:r>
          </a:p>
          <a:p>
            <a:pPr>
              <a:lnSpc>
                <a:spcPct val="90000"/>
              </a:lnSpc>
            </a:pPr>
            <a:r>
              <a:rPr lang="sr-Latn-CS" sz="3000"/>
              <a:t>Harrington (1991): aktivnost ili grupu aktivnosti koje uzimaju ulaz, povećavaju mu vrednost i time proizvode izlaz za unutrašnjeg ili spoljašnjeg korisnika.</a:t>
            </a:r>
            <a:endParaRPr lang="en-US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A430608F-0495-4B7F-8321-B48573C5BC52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112339CE-9BB1-450C-830F-BE230992973D}" type="slidenum">
              <a:rPr lang="sr-Latn-CS" sz="1400" smtClean="0">
                <a:latin typeface="Arial" charset="0"/>
              </a:rPr>
              <a:pPr/>
              <a:t>30</a:t>
            </a:fld>
            <a:endParaRPr lang="en-US" sz="1400" smtClean="0">
              <a:latin typeface="Arial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pPr eaLnBrk="1" hangingPunct="1"/>
            <a:r>
              <a:rPr lang="sr-Latn-CS" sz="4000" smtClean="0"/>
              <a:t>Principi identifikacije predmeta rada</a:t>
            </a:r>
            <a:endParaRPr lang="en-US" sz="4000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2513"/>
            <a:ext cx="8640762" cy="5184775"/>
          </a:xfrm>
        </p:spPr>
        <p:txBody>
          <a:bodyPr lIns="0" tIns="0" rIns="0" bIns="0"/>
          <a:lstStyle/>
          <a:p>
            <a:pPr marL="533400" indent="-533400" eaLnBrk="1" hangingPunct="1">
              <a:spcBef>
                <a:spcPct val="0"/>
              </a:spcBef>
              <a:buFontTx/>
              <a:buAutoNum type="alphaLcPeriod" startAt="4"/>
            </a:pPr>
            <a:r>
              <a:rPr lang="en-US" sz="2300" smtClean="0"/>
              <a:t>Pri određivanju da li je neki predmet rada aktuelan ne treba se rukovoditi čisto ekonomskim kriterijumima, već i tehnološkim i organizacionim. To znači, u skup predmeta rada treba uključiti i one za koje trenutno ne postoji ekonomski interes ali mogu biti traženi i može ih posmatrani organizacioni sistem proizvesti odnosno pružiti.</a:t>
            </a:r>
            <a:endParaRPr lang="sr-Latn-CS" sz="2300" smtClean="0"/>
          </a:p>
          <a:p>
            <a:pPr marL="533400" indent="-533400" eaLnBrk="1" hangingPunct="1">
              <a:spcBef>
                <a:spcPct val="0"/>
              </a:spcBef>
              <a:buFontTx/>
              <a:buAutoNum type="alphaLcPeriod" startAt="4"/>
            </a:pPr>
            <a:endParaRPr lang="sr-Latn-CS" sz="1000" smtClean="0"/>
          </a:p>
          <a:p>
            <a:pPr marL="533400" indent="-533400" eaLnBrk="1" hangingPunct="1">
              <a:spcBef>
                <a:spcPct val="0"/>
              </a:spcBef>
              <a:buFontTx/>
              <a:buAutoNum type="alphaLcPeriod" startAt="4"/>
            </a:pPr>
            <a:r>
              <a:rPr lang="en-US" sz="2300" smtClean="0"/>
              <a:t>U obzir treba uzeti i one predmete rada koje posmatrani organizacioni sistem ne</a:t>
            </a:r>
            <a:r>
              <a:rPr lang="sr-Latn-CS" sz="2300" smtClean="0"/>
              <a:t> </a:t>
            </a:r>
            <a:r>
              <a:rPr lang="en-US" sz="2300" smtClean="0"/>
              <a:t>može sam stvoriti već ih može ponuditi samo u sadejstvu sa drugim organizacionim sistemima.</a:t>
            </a:r>
            <a:endParaRPr lang="sr-Latn-CS" sz="2300" smtClean="0"/>
          </a:p>
          <a:p>
            <a:pPr marL="533400" indent="-533400" eaLnBrk="1" hangingPunct="1">
              <a:spcBef>
                <a:spcPct val="0"/>
              </a:spcBef>
              <a:buFontTx/>
              <a:buAutoNum type="alphaLcPeriod" startAt="4"/>
            </a:pPr>
            <a:endParaRPr lang="sr-Latn-CS" sz="1000" smtClean="0"/>
          </a:p>
          <a:p>
            <a:pPr marL="533400" indent="-533400" eaLnBrk="1" hangingPunct="1">
              <a:spcBef>
                <a:spcPct val="0"/>
              </a:spcBef>
              <a:buFontTx/>
              <a:buAutoNum type="alphaLcPeriod" startAt="4"/>
            </a:pPr>
            <a:r>
              <a:rPr lang="en-US" sz="2300" smtClean="0"/>
              <a:t>Kada se radi o internim uslugama, a ponekad i proizvodima, (računovodstvo kao deo sistema svojim radom podržava osnovnu delatnost) važe isti principi kao i kod eksternih predmeta rada.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6438872B-BFD4-4335-A512-00C7E698DF84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A59D5E5A-4C2B-4AB0-BF31-F47B1113EC6F}" type="slidenum">
              <a:rPr lang="sr-Latn-CS" sz="1400" smtClean="0">
                <a:latin typeface="Arial" charset="0"/>
              </a:rPr>
              <a:pPr/>
              <a:t>31</a:t>
            </a:fld>
            <a:endParaRPr lang="en-US" sz="1400" smtClean="0">
              <a:latin typeface="Arial" charset="0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9275"/>
            <a:ext cx="8229600" cy="503238"/>
          </a:xfrm>
        </p:spPr>
        <p:txBody>
          <a:bodyPr/>
          <a:lstStyle/>
          <a:p>
            <a:pPr eaLnBrk="1" hangingPunct="1"/>
            <a:r>
              <a:rPr lang="sr-Latn-CS" sz="4000" smtClean="0"/>
              <a:t>Zašto Katalog predmeta rada?</a:t>
            </a:r>
            <a:endParaRPr lang="en-US" sz="4000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68413"/>
            <a:ext cx="8713788" cy="4608512"/>
          </a:xfrm>
        </p:spPr>
        <p:txBody>
          <a:bodyPr/>
          <a:lstStyle/>
          <a:p>
            <a:pPr eaLnBrk="1" hangingPunct="1"/>
            <a:r>
              <a:rPr lang="sr-Latn-CS" smtClean="0"/>
              <a:t>R</a:t>
            </a:r>
            <a:r>
              <a:rPr lang="en-US" smtClean="0"/>
              <a:t>adi sprovođenja sledećeg koraka procesnog pristupa </a:t>
            </a:r>
            <a:r>
              <a:rPr lang="sr-Latn-CS" smtClean="0"/>
              <a:t>"</a:t>
            </a:r>
            <a:r>
              <a:rPr lang="en-US" smtClean="0"/>
              <a:t>identifikacija i klasifikacija procesa“</a:t>
            </a:r>
            <a:endParaRPr lang="sr-Latn-CS" smtClean="0"/>
          </a:p>
          <a:p>
            <a:pPr eaLnBrk="1" hangingPunct="1"/>
            <a:endParaRPr lang="sr-Latn-CS" sz="1600" smtClean="0"/>
          </a:p>
          <a:p>
            <a:pPr eaLnBrk="1" hangingPunct="1">
              <a:spcBef>
                <a:spcPct val="0"/>
              </a:spcBef>
            </a:pPr>
            <a:r>
              <a:rPr lang="sr-Latn-CS" smtClean="0"/>
              <a:t>O</a:t>
            </a:r>
            <a:r>
              <a:rPr lang="en-US" smtClean="0"/>
              <a:t>snova za planiranje, pripremu i realizaciju marketinških aktivnosti</a:t>
            </a:r>
            <a:r>
              <a:rPr lang="en-GB" smtClean="0"/>
              <a:t> </a:t>
            </a:r>
            <a:endParaRPr lang="sr-Latn-CS" smtClean="0"/>
          </a:p>
          <a:p>
            <a:pPr eaLnBrk="1" hangingPunct="1"/>
            <a:endParaRPr lang="sr-Latn-CS" sz="1600" smtClean="0"/>
          </a:p>
          <a:p>
            <a:pPr eaLnBrk="1" hangingPunct="1"/>
            <a:r>
              <a:rPr lang="en-US" smtClean="0"/>
              <a:t>Katalog predmeta rada je nešto što treba da bude </a:t>
            </a:r>
            <a:r>
              <a:rPr lang="sr-Latn-CS" smtClean="0"/>
              <a:t>jasno</a:t>
            </a:r>
            <a:r>
              <a:rPr lang="en-US" smtClean="0"/>
              <a:t>, vidljivo i prepoznatljivo svakom potencijalnom kupcu</a:t>
            </a:r>
            <a:r>
              <a:rPr lang="sr-Latn-CS" smtClean="0"/>
              <a:t>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A2963122-BB59-436F-B486-F37D8986FF94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0D2F8D37-5D70-42CB-8E73-B1084AEA3B7F}" type="slidenum">
              <a:rPr lang="sr-Latn-CS" sz="1400" smtClean="0">
                <a:latin typeface="Arial" charset="0"/>
              </a:rPr>
              <a:pPr/>
              <a:t>32</a:t>
            </a:fld>
            <a:endParaRPr lang="en-US" sz="1400" smtClean="0">
              <a:latin typeface="Arial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76250"/>
            <a:ext cx="8785225" cy="431800"/>
          </a:xfrm>
        </p:spPr>
        <p:txBody>
          <a:bodyPr/>
          <a:lstStyle/>
          <a:p>
            <a:pPr eaLnBrk="1" hangingPunct="1"/>
            <a:r>
              <a:rPr lang="sr-Latn-CS" sz="4000" smtClean="0"/>
              <a:t>Pojavni oblici Kataloga predmeta rada</a:t>
            </a:r>
            <a:endParaRPr lang="en-US" sz="4000" smtClean="0"/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052513"/>
            <a:ext cx="8229600" cy="5040312"/>
          </a:xfrm>
        </p:spPr>
        <p:txBody>
          <a:bodyPr/>
          <a:lstStyle/>
          <a:p>
            <a:pPr marL="365125" indent="-365125" eaLnBrk="1" hangingPunct="1">
              <a:lnSpc>
                <a:spcPct val="80000"/>
              </a:lnSpc>
            </a:pPr>
            <a:r>
              <a:rPr lang="sr-Latn-CS" smtClean="0"/>
              <a:t>Homogen</a:t>
            </a:r>
          </a:p>
          <a:p>
            <a:pPr marL="365125" indent="-365125" eaLnBrk="1" hangingPunct="1">
              <a:lnSpc>
                <a:spcPct val="80000"/>
              </a:lnSpc>
            </a:pPr>
            <a:endParaRPr lang="sr-Latn-CS" sz="1000" smtClean="0"/>
          </a:p>
          <a:p>
            <a:pPr marL="365125" indent="-365125" eaLnBrk="1" hangingPunct="1">
              <a:lnSpc>
                <a:spcPct val="80000"/>
              </a:lnSpc>
            </a:pPr>
            <a:r>
              <a:rPr lang="sr-Latn-CS" smtClean="0"/>
              <a:t>Primer:</a:t>
            </a:r>
          </a:p>
          <a:p>
            <a:pPr marL="365125" indent="-365125" eaLnBrk="1" hangingPunct="1">
              <a:lnSpc>
                <a:spcPct val="80000"/>
              </a:lnSpc>
              <a:buFont typeface="Wingdings" pitchFamily="2" charset="2"/>
              <a:buNone/>
            </a:pPr>
            <a:endParaRPr lang="sr-Latn-CS" sz="1000" smtClean="0"/>
          </a:p>
          <a:p>
            <a:pPr marL="365125" indent="-36512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Latn-CS" sz="2400" smtClean="0"/>
              <a:t>1. Usluge inženjeringa</a:t>
            </a:r>
          </a:p>
          <a:p>
            <a:pPr marL="365125" indent="-36512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Latn-CS" sz="2400" smtClean="0"/>
              <a:t>	  1.1 Usluga projektovanja</a:t>
            </a:r>
          </a:p>
          <a:p>
            <a:pPr marL="544513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Latn-CS" sz="2400" smtClean="0"/>
              <a:t>	</a:t>
            </a:r>
            <a:r>
              <a:rPr lang="en-GB" sz="2400" smtClean="0"/>
              <a:t>1.1.1. Usluge izrade </a:t>
            </a:r>
            <a:r>
              <a:rPr lang="sl-SI" sz="2400" smtClean="0"/>
              <a:t>urbanističke dokumentacije</a:t>
            </a:r>
            <a:r>
              <a:rPr lang="en-GB" sz="2400" smtClean="0"/>
              <a:t> </a:t>
            </a:r>
            <a:endParaRPr lang="sr-Latn-CS" sz="2400" smtClean="0"/>
          </a:p>
          <a:p>
            <a:pPr marL="544513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Latn-CS" sz="2400" smtClean="0"/>
              <a:t>	</a:t>
            </a:r>
            <a:r>
              <a:rPr lang="en-GB" sz="2400" smtClean="0"/>
              <a:t>1.1.2. Usluge projektovanja objekata i infrastrukture </a:t>
            </a:r>
            <a:endParaRPr lang="sr-Latn-CS" sz="2400" smtClean="0"/>
          </a:p>
          <a:p>
            <a:pPr marL="544513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Latn-CS" sz="2400" smtClean="0"/>
              <a:t>	1.1.3.  ....</a:t>
            </a:r>
          </a:p>
          <a:p>
            <a:pPr marL="544513" lvl="1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sr-Latn-CS" sz="1000" smtClean="0"/>
          </a:p>
          <a:p>
            <a:pPr marL="544513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Latn-CS" sz="2400" smtClean="0"/>
              <a:t>1.2 Usluga građenje objekata</a:t>
            </a:r>
          </a:p>
          <a:p>
            <a:pPr marL="544513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Latn-CS" sz="2400" smtClean="0"/>
              <a:t>	</a:t>
            </a:r>
            <a:r>
              <a:rPr lang="en-GB" sz="2400" smtClean="0"/>
              <a:t>1.</a:t>
            </a:r>
            <a:r>
              <a:rPr lang="sr-Latn-CS" sz="2400" smtClean="0"/>
              <a:t>2</a:t>
            </a:r>
            <a:r>
              <a:rPr lang="en-GB" sz="2400" smtClean="0"/>
              <a:t>.1. Usluge izrade planova građenja</a:t>
            </a:r>
            <a:endParaRPr lang="sr-Latn-CS" sz="2400" smtClean="0"/>
          </a:p>
          <a:p>
            <a:pPr marL="544513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Latn-CS" sz="2400" smtClean="0"/>
              <a:t>	1.2.2. </a:t>
            </a:r>
            <a:r>
              <a:rPr lang="en-GB" sz="2400" smtClean="0"/>
              <a:t>Usluge pripreme i organizacije gradilišta </a:t>
            </a:r>
            <a:endParaRPr lang="sr-Latn-CS" sz="2400" smtClean="0"/>
          </a:p>
          <a:p>
            <a:pPr marL="544513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Latn-CS" sz="2400" smtClean="0"/>
              <a:t>	</a:t>
            </a:r>
            <a:r>
              <a:rPr lang="en-GB" sz="2400" smtClean="0"/>
              <a:t>1.</a:t>
            </a:r>
            <a:r>
              <a:rPr lang="sr-Latn-CS" sz="2400" smtClean="0"/>
              <a:t>2</a:t>
            </a:r>
            <a:r>
              <a:rPr lang="en-GB" sz="2400" smtClean="0"/>
              <a:t>.3. Usluge izvođenja radova  </a:t>
            </a:r>
            <a:endParaRPr lang="sr-Latn-CS" sz="2400" smtClean="0"/>
          </a:p>
          <a:p>
            <a:pPr marL="544513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r-Latn-CS" sz="2400" smtClean="0"/>
              <a:t>	1.2.4. ...</a:t>
            </a:r>
          </a:p>
          <a:p>
            <a:pPr marL="544513" lvl="1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F96FCE9A-4D0B-4639-85BE-2A1CE20041FC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512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B00AC7FA-B695-4C07-9682-C720D1F4834A}" type="slidenum">
              <a:rPr lang="sr-Latn-CS" sz="1400" smtClean="0">
                <a:latin typeface="Arial" charset="0"/>
              </a:rPr>
              <a:pPr/>
              <a:t>33</a:t>
            </a:fld>
            <a:endParaRPr lang="en-US" sz="1400" smtClean="0">
              <a:latin typeface="Arial" charset="0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eaLnBrk="1" hangingPunct="1"/>
            <a:r>
              <a:rPr lang="sr-Latn-CS" sz="4000" smtClean="0"/>
              <a:t>Struktura kataloga predmeta rada</a:t>
            </a:r>
            <a:endParaRPr lang="en-US" sz="4000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79388" y="1212850"/>
          <a:ext cx="8785225" cy="5168900"/>
        </p:xfrm>
        <a:graphic>
          <a:graphicData uri="http://schemas.openxmlformats.org/presentationml/2006/ole">
            <p:oleObj spid="_x0000_s56322" name="Visio" r:id="rId3" imgW="8066837" imgH="3717036" progId="Visio.Drawing.6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1FB2BAD7-6F3B-4B5E-8E30-3A5D8D93AEEC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8ECD3016-8001-4758-A419-03FAD2D6458C}" type="slidenum">
              <a:rPr lang="sr-Latn-CS" sz="1400" smtClean="0">
                <a:latin typeface="Arial" charset="0"/>
              </a:rPr>
              <a:pPr/>
              <a:t>34</a:t>
            </a:fld>
            <a:endParaRPr lang="en-US" sz="1400" smtClean="0">
              <a:latin typeface="Arial" charset="0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457200"/>
            <a:ext cx="8856663" cy="595313"/>
          </a:xfrm>
        </p:spPr>
        <p:txBody>
          <a:bodyPr/>
          <a:lstStyle/>
          <a:p>
            <a:pPr eaLnBrk="1" hangingPunct="1"/>
            <a:r>
              <a:rPr lang="sr-Latn-CS" sz="4000" smtClean="0"/>
              <a:t>Pojavni oblici Kataloga predmeta rada</a:t>
            </a:r>
            <a:endParaRPr lang="en-US" sz="4000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12875"/>
            <a:ext cx="8229600" cy="3887788"/>
          </a:xfrm>
        </p:spPr>
        <p:txBody>
          <a:bodyPr/>
          <a:lstStyle/>
          <a:p>
            <a:pPr marL="365125" indent="-365125" eaLnBrk="1" hangingPunct="1"/>
            <a:r>
              <a:rPr lang="sr-Latn-CS" smtClean="0"/>
              <a:t>Heterogeni</a:t>
            </a:r>
          </a:p>
          <a:p>
            <a:pPr marL="365125" indent="-365125" eaLnBrk="1" hangingPunct="1"/>
            <a:endParaRPr lang="sr-Latn-CS" smtClean="0"/>
          </a:p>
          <a:p>
            <a:pPr marL="365125" indent="-365125" eaLnBrk="1" hangingPunct="1"/>
            <a:r>
              <a:rPr lang="sr-Latn-CS" smtClean="0"/>
              <a:t>Primer:</a:t>
            </a:r>
          </a:p>
          <a:p>
            <a:pPr marL="365125" indent="-365125" eaLnBrk="1" hangingPunct="1">
              <a:buFont typeface="Wingdings" pitchFamily="2" charset="2"/>
              <a:buNone/>
            </a:pPr>
            <a:endParaRPr lang="sr-Latn-CS" smtClean="0"/>
          </a:p>
          <a:p>
            <a:pPr marL="365125" indent="-365125" eaLnBrk="1" hangingPunct="1">
              <a:buFont typeface="Wingdings" pitchFamily="2" charset="2"/>
              <a:buNone/>
            </a:pPr>
            <a:r>
              <a:rPr lang="sr-Latn-CS" sz="2400" smtClean="0"/>
              <a:t>1. Bombone i dražeje</a:t>
            </a:r>
          </a:p>
          <a:p>
            <a:pPr marL="365125" indent="-365125" eaLnBrk="1" hangingPunct="1">
              <a:buFont typeface="Wingdings" pitchFamily="2" charset="2"/>
              <a:buNone/>
            </a:pPr>
            <a:r>
              <a:rPr lang="sr-Latn-CS" sz="2400" smtClean="0"/>
              <a:t>2. Keksi i vafli</a:t>
            </a:r>
          </a:p>
          <a:p>
            <a:pPr marL="365125" indent="-365125" eaLnBrk="1" hangingPunct="1">
              <a:buFont typeface="Wingdings" pitchFamily="2" charset="2"/>
              <a:buNone/>
            </a:pPr>
            <a:r>
              <a:rPr lang="sr-Latn-CS" sz="2400" smtClean="0"/>
              <a:t>3. Čokoladni proizvodi</a:t>
            </a:r>
          </a:p>
          <a:p>
            <a:pPr marL="365125" indent="-365125" eaLnBrk="1" hangingPunct="1"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5152B661-73E1-4376-B02D-5F2D90D7A9C9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3FC43996-B37F-47E2-98E6-B4FA4830B742}" type="slidenum">
              <a:rPr lang="sr-Latn-CS" sz="1400" smtClean="0">
                <a:latin typeface="Arial" charset="0"/>
              </a:rPr>
              <a:pPr/>
              <a:t>35</a:t>
            </a:fld>
            <a:endParaRPr lang="en-US" sz="1400" smtClean="0">
              <a:latin typeface="Arial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76250"/>
            <a:ext cx="8785225" cy="1152525"/>
          </a:xfrm>
        </p:spPr>
        <p:txBody>
          <a:bodyPr/>
          <a:lstStyle/>
          <a:p>
            <a:pPr algn="ctr" eaLnBrk="1" hangingPunct="1"/>
            <a:r>
              <a:rPr lang="sr-Latn-CS" sz="4000" smtClean="0"/>
              <a:t>Identifikacija kod proizvodnog preduzeća</a:t>
            </a:r>
            <a:endParaRPr lang="en-US" sz="4000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060575"/>
            <a:ext cx="8569325" cy="360045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Izvršiti</a:t>
            </a:r>
            <a:r>
              <a:rPr lang="en-US" sz="2800" dirty="0" smtClean="0"/>
              <a:t> </a:t>
            </a:r>
            <a:r>
              <a:rPr lang="en-US" sz="2800" dirty="0" err="1" smtClean="0"/>
              <a:t>grupisanje</a:t>
            </a:r>
            <a:r>
              <a:rPr lang="en-US" sz="2800" dirty="0" smtClean="0"/>
              <a:t> </a:t>
            </a:r>
            <a:r>
              <a:rPr lang="en-US" sz="2800" dirty="0" err="1" smtClean="0"/>
              <a:t>proizvoda</a:t>
            </a:r>
            <a:endParaRPr lang="sr-Latn-CS" sz="2800" dirty="0" smtClean="0"/>
          </a:p>
          <a:p>
            <a:pPr eaLnBrk="1" hangingPunct="1"/>
            <a:r>
              <a:rPr lang="sr-Latn-CS" sz="2800" dirty="0" smtClean="0"/>
              <a:t>Dalje dekomponovati unutar svake od grupa primenjujući opšte principe identifikacije predmeta rada</a:t>
            </a:r>
          </a:p>
          <a:p>
            <a:pPr eaLnBrk="1" hangingPunct="1"/>
            <a:r>
              <a:rPr lang="sr-Latn-CS" sz="2800" dirty="0"/>
              <a:t>R</a:t>
            </a:r>
            <a:r>
              <a:rPr lang="sr-Latn-CS" sz="2800" dirty="0" smtClean="0"/>
              <a:t>eprezentativnu grupa </a:t>
            </a:r>
            <a:r>
              <a:rPr lang="sr-Latn-CS" sz="2800" dirty="0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proizvod</a:t>
            </a:r>
            <a:r>
              <a:rPr lang="en-US" sz="2800" dirty="0" smtClean="0"/>
              <a:t> </a:t>
            </a:r>
            <a:r>
              <a:rPr lang="en-US" sz="2800" dirty="0" err="1" smtClean="0"/>
              <a:t>iz</a:t>
            </a:r>
            <a:r>
              <a:rPr lang="en-US" sz="2800" dirty="0" smtClean="0"/>
              <a:t> </a:t>
            </a:r>
            <a:r>
              <a:rPr lang="en-US" sz="2800" dirty="0" err="1" smtClean="0"/>
              <a:t>grupe</a:t>
            </a:r>
            <a:endParaRPr lang="sr-Latn-CS" sz="2800" dirty="0" smtClean="0"/>
          </a:p>
          <a:p>
            <a:pPr eaLnBrk="1" hangingPunct="1"/>
            <a:r>
              <a:rPr lang="sr-Latn-RS" sz="2800" dirty="0"/>
              <a:t>S</a:t>
            </a:r>
            <a:r>
              <a:rPr lang="en-US" sz="2800" dirty="0" err="1" smtClean="0"/>
              <a:t>astavnic</a:t>
            </a:r>
            <a:r>
              <a:rPr lang="sr-Latn-RS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izabranog</a:t>
            </a:r>
            <a:r>
              <a:rPr lang="en-US" sz="2800" dirty="0" smtClean="0"/>
              <a:t> </a:t>
            </a:r>
            <a:r>
              <a:rPr lang="en-US" sz="2800" dirty="0" err="1" smtClean="0"/>
              <a:t>proizvoda</a:t>
            </a:r>
            <a:endParaRPr lang="sr-Latn-CS" sz="2800" dirty="0" smtClean="0"/>
          </a:p>
          <a:p>
            <a:pPr eaLnBrk="1" hangingPunct="1"/>
            <a:r>
              <a:rPr lang="sr-Latn-RS" sz="2800" dirty="0" smtClean="0"/>
              <a:t>U</a:t>
            </a:r>
            <a:r>
              <a:rPr lang="en-US" sz="2800" dirty="0" err="1" smtClean="0"/>
              <a:t>prošćen</a:t>
            </a:r>
            <a:r>
              <a:rPr lang="sr-Latn-RS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šem</a:t>
            </a:r>
            <a:r>
              <a:rPr lang="sr-Latn-RS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tehnološkog</a:t>
            </a:r>
            <a:r>
              <a:rPr lang="en-US" sz="2800" dirty="0" smtClean="0"/>
              <a:t> </a:t>
            </a:r>
            <a:r>
              <a:rPr lang="sr-Latn-CS" sz="2800" dirty="0" smtClean="0"/>
              <a:t>toka </a:t>
            </a:r>
            <a:r>
              <a:rPr lang="en-US" sz="2800" dirty="0" err="1" smtClean="0"/>
              <a:t>procesa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55B452C6-9AF5-4A60-9E90-7994210CF7B7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CE3704DF-F092-41CE-BE57-0A580EFFE57D}" type="slidenum">
              <a:rPr lang="sr-Latn-CS" sz="1400" smtClean="0">
                <a:latin typeface="Arial" charset="0"/>
              </a:rPr>
              <a:pPr/>
              <a:t>36</a:t>
            </a:fld>
            <a:endParaRPr lang="en-US" sz="1400" smtClean="0">
              <a:latin typeface="Arial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578850" cy="1171575"/>
          </a:xfrm>
        </p:spPr>
        <p:txBody>
          <a:bodyPr/>
          <a:lstStyle/>
          <a:p>
            <a:pPr algn="ctr" eaLnBrk="1" hangingPunct="1"/>
            <a:r>
              <a:rPr lang="sr-Latn-CS" sz="4000" smtClean="0"/>
              <a:t>Slučaj proizvoda – proizvodnja cilindarskih sklopova</a:t>
            </a:r>
            <a:endParaRPr lang="en-US" sz="4000" smtClean="0"/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916113"/>
            <a:ext cx="8856662" cy="4176712"/>
          </a:xfrm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Izabrana je reprezentativna grupa proizvoda  CS–VII</a:t>
            </a:r>
            <a:r>
              <a:rPr lang="sr-Latn-CS" sz="28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Izabran je najsloženiji proizvod iz grupe CS – VII. Izabran je proizvod CS – 232.</a:t>
            </a:r>
            <a:endParaRPr lang="sr-Latn-C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Sastavnica izabranog proizvoda, pod nazivom "OPŠTA STRUKTURA SASTAVNICA CS - 232" za potrebe primene procesnog pristupa, prikazana je na slici X.1.</a:t>
            </a:r>
            <a:endParaRPr lang="sr-Latn-CS" sz="28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Uprošćena šema tehnološkog procesa pod nazivom "Globalna uprošćena šema tehnološkog toka CS - 232"  je prikazan na slici X.2.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55F29F7B-5E40-42CD-8E85-6D429382E59E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B2C999DD-8BA8-4527-A46F-5EA822DE2B80}" type="slidenum">
              <a:rPr lang="sr-Latn-CS" sz="1400" smtClean="0">
                <a:latin typeface="Arial" charset="0"/>
              </a:rPr>
              <a:pPr/>
              <a:t>37</a:t>
            </a:fld>
            <a:endParaRPr lang="en-US" sz="1400" smtClean="0">
              <a:latin typeface="Arial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r-Latn-CS" sz="4000" smtClean="0"/>
              <a:t>Slučaj proizvoda - sastavnica</a:t>
            </a:r>
            <a:endParaRPr lang="en-US" sz="4000" smtClean="0"/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0563"/>
            <a:ext cx="91440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21001BED-301F-457A-A5D1-04D2534CF6C5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CB83E45B-38C1-4235-8465-2E4F5883EB59}" type="slidenum">
              <a:rPr lang="sr-Latn-CS" sz="1400" smtClean="0">
                <a:latin typeface="Arial" charset="0"/>
              </a:rPr>
              <a:pPr/>
              <a:t>38</a:t>
            </a:fld>
            <a:endParaRPr lang="en-US" sz="1400" smtClean="0">
              <a:latin typeface="Arial" charset="0"/>
            </a:endParaRP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57200"/>
            <a:ext cx="8785225" cy="668338"/>
          </a:xfrm>
        </p:spPr>
        <p:txBody>
          <a:bodyPr/>
          <a:lstStyle/>
          <a:p>
            <a:pPr algn="ctr" eaLnBrk="1" hangingPunct="1"/>
            <a:r>
              <a:rPr lang="sr-Latn-CS" sz="2800" smtClean="0"/>
              <a:t>Slučaj proizvoda – uprošćena šema tehnološkog toka</a:t>
            </a:r>
            <a:endParaRPr lang="en-US" sz="2800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611188" y="1268413"/>
          <a:ext cx="7524750" cy="5006975"/>
        </p:xfrm>
        <a:graphic>
          <a:graphicData uri="http://schemas.openxmlformats.org/presentationml/2006/ole">
            <p:oleObj spid="_x0000_s57346" name="Visio" r:id="rId3" imgW="9070625" imgH="603701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388" y="457200"/>
            <a:ext cx="8785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sr-Latn-CS" sz="2800" kern="0" dirty="0">
                <a:latin typeface="+mj-lt"/>
                <a:ea typeface="+mj-ea"/>
                <a:cs typeface="+mj-cs"/>
              </a:rPr>
              <a:t>Mlekara </a:t>
            </a:r>
            <a:r>
              <a:rPr lang="en-US" sz="2800" dirty="0"/>
              <a:t>“</a:t>
            </a:r>
            <a:r>
              <a:rPr lang="en-US" sz="2800" dirty="0" err="1"/>
              <a:t>Kuč</a:t>
            </a:r>
            <a:r>
              <a:rPr lang="en-US" sz="2800" dirty="0"/>
              <a:t> Company“</a:t>
            </a:r>
            <a:endParaRPr lang="en-US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85750" y="1143000"/>
            <a:ext cx="8429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Font typeface="Arial" charset="0"/>
              <a:buChar char="•"/>
            </a:pPr>
            <a:r>
              <a:rPr lang="en-US"/>
              <a:t>Osnovano 1992. godine - porodična mlekara u Šumadiji;</a:t>
            </a:r>
          </a:p>
          <a:p>
            <a:pPr marL="180975" indent="-180975">
              <a:buFont typeface="Arial" charset="0"/>
              <a:buChar char="•"/>
            </a:pPr>
            <a:r>
              <a:rPr lang="en-US"/>
              <a:t>Paleta od 20 proizvoda; </a:t>
            </a:r>
          </a:p>
          <a:p>
            <a:pPr marL="180975" indent="-180975">
              <a:buFont typeface="Arial" charset="0"/>
              <a:buChar char="•"/>
            </a:pPr>
            <a:r>
              <a:rPr lang="en-US"/>
              <a:t>Mleko se proizvodi u selima centralne Šumadije i svakodnevno se  u mlekaru dostavlja preko 40.000 l mleka;</a:t>
            </a:r>
          </a:p>
          <a:p>
            <a:pPr marL="180975" indent="-180975"/>
            <a:endParaRPr lang="en-US"/>
          </a:p>
          <a:p>
            <a:pPr marL="180975" indent="-180975">
              <a:buFont typeface="Arial" charset="0"/>
              <a:buChar char="•"/>
            </a:pPr>
            <a:r>
              <a:rPr lang="en-US"/>
              <a:t>ISO 9001:2000 i HACCP;</a:t>
            </a:r>
          </a:p>
          <a:p>
            <a:pPr marL="180975" indent="-180975"/>
            <a:endParaRPr lang="en-US"/>
          </a:p>
          <a:p>
            <a:pPr marL="180975" indent="-180975">
              <a:buFont typeface="Arial" charset="0"/>
              <a:buChar char="•"/>
            </a:pPr>
            <a:r>
              <a:rPr lang="en-US"/>
              <a:t> Kuč Company u sopstvenim laboratorijama vrši kompletnu internu hemijsku i mikrobiološku kontrolu svežeg mleka i gotovih proizvoda. Kvalitet i kontrolu prate četiri eminentne institucije u Republici Srbiji, sa kojima kompanija ima ugovor (Veterinarski Specijalistički Institut Jagodina, Zavod za zaštitu zdravlja Kragujevac, Zavod za mlekarstvo Beograd i Jugoinspekt Beograd).</a:t>
            </a:r>
          </a:p>
          <a:p>
            <a:pPr marL="180975" indent="-180975"/>
            <a:endParaRPr lang="en-US"/>
          </a:p>
          <a:p>
            <a:pPr marL="180975" indent="-180975">
              <a:buFont typeface="Arial" charset="0"/>
              <a:buChar char="•"/>
            </a:pPr>
            <a:r>
              <a:rPr lang="en-US"/>
              <a:t>Kompanija trenutno ima 130 zaposlenih, od toga 60% radi u proizvodnji dok ostatak čine menadžerski tim i administrativna služba</a:t>
            </a:r>
          </a:p>
          <a:p>
            <a:pPr marL="180975" indent="-180975">
              <a:buFont typeface="Arial" charset="0"/>
              <a:buChar char="•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/>
              <a:t>Šta je (poslovni) proces?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229600" cy="2159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sr-Latn-CS"/>
              <a:t>ISO 9000:2008 Sistemi menadžmenta kvalitetom – osnove i rečnik: skup međusobno povezanih ili međusobno delujućih aktivnosti koji pretvara ulazne elemente u izlazne elemente (SRPS ISO 9000:2008).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381000" y="4572000"/>
          <a:ext cx="8501063" cy="1371600"/>
        </p:xfrm>
        <a:graphic>
          <a:graphicData uri="http://schemas.openxmlformats.org/presentationml/2006/ole">
            <p:oleObj spid="_x0000_s1026" name="Visio" r:id="rId3" imgW="5899116" imgH="94887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00188" y="1476375"/>
            <a:ext cx="5710237" cy="4524375"/>
            <a:chOff x="954" y="8249"/>
            <a:chExt cx="8994" cy="7126"/>
          </a:xfrm>
        </p:grpSpPr>
        <p:sp>
          <p:nvSpPr>
            <p:cNvPr id="21508" name="Line 3"/>
            <p:cNvSpPr>
              <a:spLocks noChangeShapeType="1"/>
            </p:cNvSpPr>
            <p:nvPr/>
          </p:nvSpPr>
          <p:spPr bwMode="auto">
            <a:xfrm>
              <a:off x="1674" y="1155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09" name="Line 4"/>
            <p:cNvSpPr>
              <a:spLocks noChangeShapeType="1"/>
            </p:cNvSpPr>
            <p:nvPr/>
          </p:nvSpPr>
          <p:spPr bwMode="auto">
            <a:xfrm flipV="1">
              <a:off x="3378" y="1155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Line 5"/>
            <p:cNvSpPr>
              <a:spLocks noChangeShapeType="1"/>
            </p:cNvSpPr>
            <p:nvPr/>
          </p:nvSpPr>
          <p:spPr bwMode="auto">
            <a:xfrm flipV="1">
              <a:off x="5064" y="1155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Line 6"/>
            <p:cNvSpPr>
              <a:spLocks noChangeShapeType="1"/>
            </p:cNvSpPr>
            <p:nvPr/>
          </p:nvSpPr>
          <p:spPr bwMode="auto">
            <a:xfrm flipV="1">
              <a:off x="6796" y="1155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 flipV="1">
              <a:off x="8486" y="11550"/>
              <a:ext cx="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954" y="8249"/>
              <a:ext cx="8994" cy="7126"/>
              <a:chOff x="954" y="8263"/>
              <a:chExt cx="8994" cy="7126"/>
            </a:xfrm>
          </p:grpSpPr>
          <p:sp>
            <p:nvSpPr>
              <p:cNvPr id="21518" name="AutoShape 9"/>
              <p:cNvSpPr>
                <a:spLocks noChangeArrowheads="1"/>
              </p:cNvSpPr>
              <p:nvPr/>
            </p:nvSpPr>
            <p:spPr bwMode="auto">
              <a:xfrm>
                <a:off x="4338" y="8263"/>
                <a:ext cx="1440" cy="960"/>
              </a:xfrm>
              <a:prstGeom prst="flowChartAlternateProcess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100">
                    <a:latin typeface="Calibri" pitchFamily="34" charset="0"/>
                  </a:rPr>
                  <a:t>Vlasnik</a:t>
                </a:r>
                <a:endParaRPr lang="en-US"/>
              </a:p>
            </p:txBody>
          </p:sp>
          <p:sp>
            <p:nvSpPr>
              <p:cNvPr id="21519" name="AutoShape 10"/>
              <p:cNvSpPr>
                <a:spLocks noChangeArrowheads="1"/>
              </p:cNvSpPr>
              <p:nvPr/>
            </p:nvSpPr>
            <p:spPr bwMode="auto">
              <a:xfrm>
                <a:off x="4338" y="9523"/>
                <a:ext cx="1440" cy="960"/>
              </a:xfrm>
              <a:prstGeom prst="flowChartAlternateProcess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100">
                    <a:latin typeface="Calibri" pitchFamily="34" charset="0"/>
                  </a:rPr>
                  <a:t>Direktor</a:t>
                </a:r>
                <a:endParaRPr lang="en-US"/>
              </a:p>
            </p:txBody>
          </p:sp>
          <p:sp>
            <p:nvSpPr>
              <p:cNvPr id="21520" name="AutoShape 11"/>
              <p:cNvSpPr>
                <a:spLocks noChangeArrowheads="1"/>
              </p:cNvSpPr>
              <p:nvPr/>
            </p:nvSpPr>
            <p:spPr bwMode="auto">
              <a:xfrm>
                <a:off x="5268" y="14429"/>
                <a:ext cx="1440" cy="960"/>
              </a:xfrm>
              <a:prstGeom prst="flowChartAlternateProcess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000">
                    <a:latin typeface="Calibri" pitchFamily="34" charset="0"/>
                  </a:rPr>
                  <a:t>Služba sirovina</a:t>
                </a:r>
                <a:endParaRPr lang="en-US"/>
              </a:p>
            </p:txBody>
          </p:sp>
          <p:sp>
            <p:nvSpPr>
              <p:cNvPr id="21521" name="AutoShape 12"/>
              <p:cNvSpPr>
                <a:spLocks noChangeArrowheads="1"/>
              </p:cNvSpPr>
              <p:nvPr/>
            </p:nvSpPr>
            <p:spPr bwMode="auto">
              <a:xfrm>
                <a:off x="6888" y="14429"/>
                <a:ext cx="1440" cy="960"/>
              </a:xfrm>
              <a:prstGeom prst="flowChartAlternateProcess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000">
                    <a:latin typeface="Calibri" pitchFamily="34" charset="0"/>
                  </a:rPr>
                  <a:t>Služba nabavke</a:t>
                </a:r>
                <a:endParaRPr lang="en-US"/>
              </a:p>
            </p:txBody>
          </p:sp>
          <p:sp>
            <p:nvSpPr>
              <p:cNvPr id="21522" name="AutoShape 13"/>
              <p:cNvSpPr>
                <a:spLocks noChangeArrowheads="1"/>
              </p:cNvSpPr>
              <p:nvPr/>
            </p:nvSpPr>
            <p:spPr bwMode="auto">
              <a:xfrm>
                <a:off x="6076" y="12090"/>
                <a:ext cx="1440" cy="1260"/>
              </a:xfrm>
              <a:prstGeom prst="flowChartAlternateProcess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000">
                    <a:latin typeface="Calibri" pitchFamily="34" charset="0"/>
                  </a:rPr>
                  <a:t>Sektor prroizvodnje i razvoja</a:t>
                </a:r>
                <a:endParaRPr lang="en-US"/>
              </a:p>
            </p:txBody>
          </p:sp>
          <p:sp>
            <p:nvSpPr>
              <p:cNvPr id="21523" name="AutoShape 14"/>
              <p:cNvSpPr>
                <a:spLocks noChangeArrowheads="1"/>
              </p:cNvSpPr>
              <p:nvPr/>
            </p:nvSpPr>
            <p:spPr bwMode="auto">
              <a:xfrm>
                <a:off x="8508" y="14429"/>
                <a:ext cx="1440" cy="960"/>
              </a:xfrm>
              <a:prstGeom prst="flowChartAlternateProcess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000">
                    <a:latin typeface="Calibri" pitchFamily="34" charset="0"/>
                  </a:rPr>
                  <a:t>Služba održavanja</a:t>
                </a:r>
                <a:endParaRPr lang="en-US"/>
              </a:p>
            </p:txBody>
          </p:sp>
          <p:sp>
            <p:nvSpPr>
              <p:cNvPr id="21524" name="AutoShape 15"/>
              <p:cNvSpPr>
                <a:spLocks noChangeArrowheads="1"/>
              </p:cNvSpPr>
              <p:nvPr/>
            </p:nvSpPr>
            <p:spPr bwMode="auto">
              <a:xfrm>
                <a:off x="7766" y="12090"/>
                <a:ext cx="1620" cy="1260"/>
              </a:xfrm>
              <a:prstGeom prst="flowChartAlternateProcess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100">
                    <a:latin typeface="Calibri" pitchFamily="34" charset="0"/>
                  </a:rPr>
                  <a:t>S</a:t>
                </a:r>
                <a:r>
                  <a:rPr lang="en-US" sz="1000">
                    <a:latin typeface="Calibri" pitchFamily="34" charset="0"/>
                  </a:rPr>
                  <a:t>lužba kadrovskih, pravnh i opštih poslova</a:t>
                </a:r>
                <a:endParaRPr lang="en-US"/>
              </a:p>
            </p:txBody>
          </p:sp>
          <p:sp>
            <p:nvSpPr>
              <p:cNvPr id="21525" name="AutoShape 16"/>
              <p:cNvSpPr>
                <a:spLocks noChangeArrowheads="1"/>
              </p:cNvSpPr>
              <p:nvPr/>
            </p:nvSpPr>
            <p:spPr bwMode="auto">
              <a:xfrm>
                <a:off x="4372" y="12090"/>
                <a:ext cx="1440" cy="1260"/>
              </a:xfrm>
              <a:prstGeom prst="flowChartAlternateProcess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endParaRPr lang="en-US" sz="100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1000">
                    <a:latin typeface="Calibri" pitchFamily="34" charset="0"/>
                  </a:rPr>
                  <a:t>Sektor kvaliteta</a:t>
                </a:r>
                <a:endParaRPr lang="en-US"/>
              </a:p>
            </p:txBody>
          </p:sp>
          <p:sp>
            <p:nvSpPr>
              <p:cNvPr id="21526" name="AutoShape 17"/>
              <p:cNvSpPr>
                <a:spLocks noChangeArrowheads="1"/>
              </p:cNvSpPr>
              <p:nvPr/>
            </p:nvSpPr>
            <p:spPr bwMode="auto">
              <a:xfrm>
                <a:off x="954" y="12090"/>
                <a:ext cx="1440" cy="1260"/>
              </a:xfrm>
              <a:prstGeom prst="flowChartAlternateProcess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en-US" sz="1000">
                    <a:latin typeface="Calibri" pitchFamily="34" charset="0"/>
                  </a:rPr>
                  <a:t>Služba ekonomike i finansija</a:t>
                </a:r>
                <a:endParaRPr lang="en-US"/>
              </a:p>
            </p:txBody>
          </p:sp>
          <p:sp>
            <p:nvSpPr>
              <p:cNvPr id="21527" name="AutoShape 18"/>
              <p:cNvSpPr>
                <a:spLocks noChangeArrowheads="1"/>
              </p:cNvSpPr>
              <p:nvPr/>
            </p:nvSpPr>
            <p:spPr bwMode="auto">
              <a:xfrm>
                <a:off x="2658" y="12090"/>
                <a:ext cx="1440" cy="1260"/>
              </a:xfrm>
              <a:prstGeom prst="flowChartAlternateProcess">
                <a:avLst/>
              </a:prstGeom>
              <a:solidFill>
                <a:srgbClr val="66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endParaRPr lang="en-US" sz="100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1000">
                    <a:latin typeface="Calibri" pitchFamily="34" charset="0"/>
                  </a:rPr>
                  <a:t>Sektor komercijale</a:t>
                </a:r>
                <a:endParaRPr lang="en-US"/>
              </a:p>
            </p:txBody>
          </p:sp>
          <p:sp>
            <p:nvSpPr>
              <p:cNvPr id="21528" name="AutoShape 19"/>
              <p:cNvSpPr>
                <a:spLocks noChangeArrowheads="1"/>
              </p:cNvSpPr>
              <p:nvPr/>
            </p:nvSpPr>
            <p:spPr bwMode="auto">
              <a:xfrm>
                <a:off x="3648" y="14429"/>
                <a:ext cx="1440" cy="960"/>
              </a:xfrm>
              <a:prstGeom prst="flowChartAlternateProcess">
                <a:avLst/>
              </a:prstGeom>
              <a:solidFill>
                <a:srgbClr val="66CCFF"/>
              </a:solidFill>
              <a:ln w="9525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endParaRPr lang="en-US" sz="1000">
                  <a:latin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1000">
                    <a:latin typeface="Calibri" pitchFamily="34" charset="0"/>
                  </a:rPr>
                  <a:t>Proizvodnja</a:t>
                </a:r>
                <a:endParaRPr lang="en-US"/>
              </a:p>
            </p:txBody>
          </p:sp>
          <p:sp>
            <p:nvSpPr>
              <p:cNvPr id="21529" name="Line 20"/>
              <p:cNvSpPr>
                <a:spLocks noChangeShapeType="1"/>
              </p:cNvSpPr>
              <p:nvPr/>
            </p:nvSpPr>
            <p:spPr bwMode="auto">
              <a:xfrm>
                <a:off x="5056" y="9223"/>
                <a:ext cx="2" cy="3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Line 21"/>
              <p:cNvSpPr>
                <a:spLocks noChangeShapeType="1"/>
              </p:cNvSpPr>
              <p:nvPr/>
            </p:nvSpPr>
            <p:spPr bwMode="auto">
              <a:xfrm>
                <a:off x="1674" y="11550"/>
                <a:ext cx="681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Line 22"/>
              <p:cNvSpPr>
                <a:spLocks noChangeShapeType="1"/>
              </p:cNvSpPr>
              <p:nvPr/>
            </p:nvSpPr>
            <p:spPr bwMode="auto">
              <a:xfrm>
                <a:off x="5056" y="10483"/>
                <a:ext cx="2" cy="106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2" name="Line 23"/>
              <p:cNvSpPr>
                <a:spLocks noChangeShapeType="1"/>
              </p:cNvSpPr>
              <p:nvPr/>
            </p:nvSpPr>
            <p:spPr bwMode="auto">
              <a:xfrm>
                <a:off x="4368" y="14069"/>
                <a:ext cx="48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Line 24"/>
              <p:cNvSpPr>
                <a:spLocks noChangeShapeType="1"/>
              </p:cNvSpPr>
              <p:nvPr/>
            </p:nvSpPr>
            <p:spPr bwMode="auto">
              <a:xfrm>
                <a:off x="6824" y="13349"/>
                <a:ext cx="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14" name="Line 25"/>
            <p:cNvSpPr>
              <a:spLocks noChangeShapeType="1"/>
            </p:cNvSpPr>
            <p:nvPr/>
          </p:nvSpPr>
          <p:spPr bwMode="auto">
            <a:xfrm>
              <a:off x="4368" y="14069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26"/>
            <p:cNvSpPr>
              <a:spLocks noChangeShapeType="1"/>
            </p:cNvSpPr>
            <p:nvPr/>
          </p:nvSpPr>
          <p:spPr bwMode="auto">
            <a:xfrm>
              <a:off x="5988" y="14069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27"/>
            <p:cNvSpPr>
              <a:spLocks noChangeShapeType="1"/>
            </p:cNvSpPr>
            <p:nvPr/>
          </p:nvSpPr>
          <p:spPr bwMode="auto">
            <a:xfrm>
              <a:off x="7608" y="14069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28"/>
            <p:cNvSpPr>
              <a:spLocks noChangeShapeType="1"/>
            </p:cNvSpPr>
            <p:nvPr/>
          </p:nvSpPr>
          <p:spPr bwMode="auto">
            <a:xfrm>
              <a:off x="9228" y="14069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179388" y="457200"/>
            <a:ext cx="8785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sr-Latn-CS" sz="2800" kern="0" dirty="0">
                <a:latin typeface="+mj-lt"/>
                <a:ea typeface="+mj-ea"/>
                <a:cs typeface="+mj-cs"/>
              </a:rPr>
              <a:t>Mlekara </a:t>
            </a:r>
            <a:r>
              <a:rPr lang="en-US" sz="2800" dirty="0"/>
              <a:t>“</a:t>
            </a:r>
            <a:r>
              <a:rPr lang="en-US" sz="2800" dirty="0" err="1"/>
              <a:t>Kuč</a:t>
            </a:r>
            <a:r>
              <a:rPr lang="en-US" sz="2800" dirty="0"/>
              <a:t> Company“</a:t>
            </a:r>
            <a:r>
              <a:rPr lang="sr-Latn-RS" sz="2800" dirty="0"/>
              <a:t> – organizaciona struktura</a:t>
            </a:r>
            <a:endParaRPr lang="en-US" sz="28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14313" y="1000125"/>
            <a:ext cx="8572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6700" indent="-266700" algn="just">
              <a:buFont typeface="Arial" charset="0"/>
              <a:buChar char="•"/>
            </a:pPr>
            <a:r>
              <a:rPr lang="en-US">
                <a:cs typeface="Times New Roman" pitchFamily="18" charset="0"/>
              </a:rPr>
              <a:t>Paleta proizvoda je velikog spektra sa tendencijom rasta. To su: </a:t>
            </a:r>
            <a:endParaRPr lang="en-US"/>
          </a:p>
          <a:p>
            <a:pPr marL="723900" lvl="1" indent="-266700" algn="just">
              <a:buFont typeface="Arial" charset="0"/>
              <a:buChar char="•"/>
            </a:pPr>
            <a:r>
              <a:rPr lang="en-US">
                <a:cs typeface="Times New Roman" pitchFamily="18" charset="0"/>
              </a:rPr>
              <a:t>kratkotrajni proizvodi - pasterizovanog mleka</a:t>
            </a:r>
            <a:endParaRPr lang="en-US"/>
          </a:p>
          <a:p>
            <a:pPr marL="723900" lvl="1" indent="-266700" algn="just">
              <a:buFont typeface="Arial" charset="0"/>
              <a:buChar char="•"/>
            </a:pPr>
            <a:r>
              <a:rPr lang="en-US">
                <a:cs typeface="Times New Roman" pitchFamily="18" charset="0"/>
              </a:rPr>
              <a:t>fermentisani kiselo-mlečni proizvodi</a:t>
            </a:r>
            <a:endParaRPr lang="en-US"/>
          </a:p>
          <a:p>
            <a:pPr marL="723900" lvl="1" indent="-266700" algn="just">
              <a:buFont typeface="Arial" charset="0"/>
              <a:buChar char="•"/>
            </a:pPr>
            <a:r>
              <a:rPr lang="en-US">
                <a:cs typeface="Times New Roman" pitchFamily="18" charset="0"/>
              </a:rPr>
              <a:t>trajni proizvodi (mlečni i sirni namazi, mladi i zreli kajmak, paprika u pavlaci, beli, kvark   i UF sirevi ).</a:t>
            </a:r>
            <a:endParaRPr lang="en-US"/>
          </a:p>
          <a:p>
            <a:pPr marL="723900" lvl="1" indent="-266700" algn="just">
              <a:buFont typeface="Arial" charset="0"/>
              <a:buChar char="•"/>
            </a:pPr>
            <a:r>
              <a:rPr lang="en-US"/>
              <a:t>Paprika u pavlaci, specijalitet kuće Kuč Company</a:t>
            </a:r>
          </a:p>
          <a:p>
            <a:pPr marL="266700" indent="-266700"/>
            <a:endParaRPr lang="sr-Latn-CS"/>
          </a:p>
          <a:p>
            <a:pPr marL="266700" indent="-266700"/>
            <a:r>
              <a:rPr lang="sr-Latn-CS"/>
              <a:t>Sagledavanjem i analizom programa proizvodnje uraditi sledeće:</a:t>
            </a:r>
            <a:endParaRPr lang="en-US"/>
          </a:p>
          <a:p>
            <a:pPr marL="266700" indent="-266700">
              <a:buFont typeface="Arial" charset="0"/>
              <a:buChar char="•"/>
            </a:pPr>
            <a:r>
              <a:rPr lang="en-US"/>
              <a:t>Izvršeno je  grupisanje proizvoda </a:t>
            </a:r>
            <a:r>
              <a:rPr lang="sr-Latn-CS"/>
              <a:t>po kriterijumu tehnološke složenosti izrade;</a:t>
            </a:r>
            <a:endParaRPr lang="en-US"/>
          </a:p>
          <a:p>
            <a:pPr marL="266700" indent="-266700">
              <a:buFont typeface="Arial" charset="0"/>
              <a:buChar char="•"/>
            </a:pPr>
            <a:r>
              <a:rPr lang="sr-Latn-CS"/>
              <a:t>Izvršeno je dalje dekomponovanje unutar svake od grupa primenjujući opšte principe identifikacije predmeta rada; </a:t>
            </a:r>
            <a:endParaRPr lang="en-US"/>
          </a:p>
          <a:p>
            <a:pPr marL="266700" indent="-266700">
              <a:buFont typeface="Arial" charset="0"/>
              <a:buChar char="•"/>
            </a:pPr>
            <a:r>
              <a:rPr lang="en-US"/>
              <a:t>Izabrana je </a:t>
            </a:r>
            <a:r>
              <a:rPr lang="sr-Latn-CS"/>
              <a:t>reprezentativna grupu</a:t>
            </a:r>
            <a:r>
              <a:rPr lang="sr-Latn-CS" b="1"/>
              <a:t> </a:t>
            </a:r>
            <a:r>
              <a:rPr lang="pl-PL" b="1" i="1"/>
              <a:t>Proizvodi sa produženim rokom trajanja</a:t>
            </a:r>
            <a:r>
              <a:rPr lang="sr-Latn-CS"/>
              <a:t> i</a:t>
            </a:r>
            <a:r>
              <a:rPr lang="en-US"/>
              <a:t> proizvod iz </a:t>
            </a:r>
            <a:r>
              <a:rPr lang="sr-Latn-CS"/>
              <a:t>podgrupe </a:t>
            </a:r>
            <a:r>
              <a:rPr lang="es-MX" b="1" i="1"/>
              <a:t>Mlečnih namaza</a:t>
            </a:r>
            <a:r>
              <a:rPr lang="es-MX"/>
              <a:t> </a:t>
            </a:r>
            <a:r>
              <a:rPr lang="en-US"/>
              <a:t>grupe; </a:t>
            </a:r>
            <a:r>
              <a:rPr lang="sr-Latn-CS"/>
              <a:t>Analizom navedenog proizvoda biće obuhvaćeni i procesi proizvodnje svakog od ostalih proizvoda iz proizvodnog asortimana.</a:t>
            </a:r>
            <a:endParaRPr lang="en-US"/>
          </a:p>
          <a:p>
            <a:pPr marL="266700" indent="-266700">
              <a:buFont typeface="Arial" charset="0"/>
              <a:buChar char="•"/>
            </a:pPr>
            <a:r>
              <a:rPr lang="en-US"/>
              <a:t>Izrađena je strukturna sastavnica izabranog proizvoda, takva da najviše odgovara potrebama identifikacije procesa; </a:t>
            </a:r>
          </a:p>
          <a:p>
            <a:pPr marL="266700" indent="-266700">
              <a:buFont typeface="Arial" charset="0"/>
              <a:buChar char="•"/>
            </a:pPr>
            <a:r>
              <a:rPr lang="en-US"/>
              <a:t>Izrađena je uprošćenu šemu tehnološkog </a:t>
            </a:r>
            <a:r>
              <a:rPr lang="sr-Latn-CS"/>
              <a:t>toka </a:t>
            </a:r>
            <a:r>
              <a:rPr lang="en-US"/>
              <a:t>procesa proizvodnje Paprike u pavlaci;</a:t>
            </a:r>
          </a:p>
          <a:p>
            <a:pPr marL="723900" lvl="1" indent="-266700" algn="just">
              <a:buFont typeface="Arial" charset="0"/>
              <a:buChar char="•"/>
            </a:pPr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388" y="428625"/>
            <a:ext cx="8785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sr-Latn-CS" sz="2800" kern="0" dirty="0">
                <a:latin typeface="+mj-lt"/>
                <a:ea typeface="+mj-ea"/>
                <a:cs typeface="+mj-cs"/>
              </a:rPr>
              <a:t>Mlekara </a:t>
            </a:r>
            <a:r>
              <a:rPr lang="en-US" sz="2800" dirty="0"/>
              <a:t>“</a:t>
            </a:r>
            <a:r>
              <a:rPr lang="en-US" sz="2800" dirty="0" err="1"/>
              <a:t>Kuč</a:t>
            </a:r>
            <a:r>
              <a:rPr lang="en-US" sz="2800" dirty="0"/>
              <a:t> Company“</a:t>
            </a:r>
            <a:endParaRPr lang="en-US" sz="28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2852" t="17708" r="20898" b="14583"/>
          <a:stretch>
            <a:fillRect/>
          </a:stretch>
        </p:blipFill>
        <p:spPr bwMode="auto">
          <a:xfrm>
            <a:off x="285750" y="642938"/>
            <a:ext cx="84407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2266" t="18750" r="20898" b="8333"/>
          <a:stretch>
            <a:fillRect/>
          </a:stretch>
        </p:blipFill>
        <p:spPr bwMode="auto">
          <a:xfrm>
            <a:off x="428625" y="571500"/>
            <a:ext cx="8215313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1680" t="18750" r="20898" b="8333"/>
          <a:stretch>
            <a:fillRect/>
          </a:stretch>
        </p:blipFill>
        <p:spPr bwMode="auto">
          <a:xfrm>
            <a:off x="214313" y="571500"/>
            <a:ext cx="8429625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1094" t="18750" r="21484" b="8333"/>
          <a:stretch>
            <a:fillRect/>
          </a:stretch>
        </p:blipFill>
        <p:spPr bwMode="auto">
          <a:xfrm>
            <a:off x="142875" y="571500"/>
            <a:ext cx="8572500" cy="612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2266" t="37500" r="22070" b="37500"/>
          <a:stretch>
            <a:fillRect/>
          </a:stretch>
        </p:blipFill>
        <p:spPr bwMode="auto">
          <a:xfrm>
            <a:off x="0" y="714375"/>
            <a:ext cx="9048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21094" t="20833" r="21484" b="16666"/>
          <a:stretch>
            <a:fillRect/>
          </a:stretch>
        </p:blipFill>
        <p:spPr bwMode="auto">
          <a:xfrm>
            <a:off x="142875" y="539750"/>
            <a:ext cx="8920163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18164" t="18750" r="16797" b="7291"/>
          <a:stretch>
            <a:fillRect/>
          </a:stretch>
        </p:blipFill>
        <p:spPr bwMode="auto">
          <a:xfrm>
            <a:off x="0" y="622300"/>
            <a:ext cx="9301163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ECA59608-2924-456B-8F67-E7C491F4E999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42EA8126-AD2A-4C65-9F17-907844F76535}" type="slidenum">
              <a:rPr lang="sr-Latn-CS" sz="1400" smtClean="0">
                <a:latin typeface="Arial" charset="0"/>
              </a:rPr>
              <a:pPr/>
              <a:t>49</a:t>
            </a:fld>
            <a:endParaRPr lang="en-US" sz="1400" smtClean="0">
              <a:latin typeface="Arial" charset="0"/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sr-Latn-CS" sz="4000" smtClean="0"/>
              <a:t>Identifikacija predmeta rada kod uslužnog preduzeća</a:t>
            </a:r>
            <a:endParaRPr lang="en-US" sz="4000" smtClean="0"/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00313"/>
            <a:ext cx="8229600" cy="2189162"/>
          </a:xfrm>
        </p:spPr>
        <p:txBody>
          <a:bodyPr/>
          <a:lstStyle/>
          <a:p>
            <a:pPr eaLnBrk="1" hangingPunct="1"/>
            <a:r>
              <a:rPr lang="sr-Latn-CS" smtClean="0"/>
              <a:t>Definisati najsloženiju uslugu ili usluge ako ih je više</a:t>
            </a:r>
          </a:p>
          <a:p>
            <a:pPr eaLnBrk="1" hangingPunct="1"/>
            <a:r>
              <a:rPr lang="sr-Latn-CS" smtClean="0"/>
              <a:t>Dalje dekomponovati unutar svake od usluga primenjujući opšte principe identifikacije predmeta rada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sr-Latn-CS"/>
              <a:t>Šta je (poslovni) proces?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3276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r-Latn-CS" sz="2700"/>
              <a:t>Proces se može definisati i kao niz aktivnosti koje pokreće određeni događaj (ili više njih), a čiji je zadatak ostvarivanje određenog cilja. Proces koristi resurse prilikom ostvarivanja definisanog cilja, podložan je spoljašnjim uticajima, i njime treba upravljati.</a:t>
            </a:r>
          </a:p>
          <a:p>
            <a:pPr>
              <a:lnSpc>
                <a:spcPct val="80000"/>
              </a:lnSpc>
            </a:pPr>
            <a:r>
              <a:rPr lang="sr-Latn-CS" sz="2700"/>
              <a:t>Poslovni proces je vrsta procesa čiji je zadatak ostvarivanje poslovnog cilja, bilo da se radi o ciljevima kompanije ili ciljevima okruženja.</a:t>
            </a:r>
            <a:endParaRPr lang="en-US" sz="2700"/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609600" y="4876800"/>
          <a:ext cx="8027988" cy="1295400"/>
        </p:xfrm>
        <a:graphic>
          <a:graphicData uri="http://schemas.openxmlformats.org/presentationml/2006/ole">
            <p:oleObj spid="_x0000_s2050" name="Visio" r:id="rId3" imgW="5899023" imgH="94900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2EBAD836-17C4-4866-979E-E1154D137D9C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344647E6-AEF5-464E-8D95-B22A736E2143}" type="slidenum">
              <a:rPr lang="sr-Latn-CS" sz="1400" smtClean="0">
                <a:latin typeface="Arial" charset="0"/>
              </a:rPr>
              <a:pPr/>
              <a:t>50</a:t>
            </a:fld>
            <a:endParaRPr lang="en-US" sz="1400" smtClean="0">
              <a:latin typeface="Arial" charset="0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052513"/>
            <a:ext cx="1943100" cy="3097212"/>
          </a:xfrm>
        </p:spPr>
        <p:txBody>
          <a:bodyPr lIns="0" tIns="0" rIns="0" bIns="0"/>
          <a:lstStyle/>
          <a:p>
            <a:pPr eaLnBrk="1" hangingPunct="1"/>
            <a:r>
              <a:rPr lang="sr-Latn-CS" sz="2800" smtClean="0"/>
              <a:t>Primer usluge – usluga inženjeringa</a:t>
            </a:r>
            <a:endParaRPr lang="en-US" sz="2800" smtClean="0"/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2"/>
          <a:srcRect l="11604" t="27365" r="34131" b="9636"/>
          <a:stretch>
            <a:fillRect/>
          </a:stretch>
        </p:blipFill>
        <p:spPr bwMode="auto">
          <a:xfrm>
            <a:off x="2051050" y="692150"/>
            <a:ext cx="6877050" cy="591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179388" y="476250"/>
            <a:ext cx="8785225" cy="431800"/>
          </a:xfrm>
        </p:spPr>
        <p:txBody>
          <a:bodyPr/>
          <a:lstStyle/>
          <a:p>
            <a:pPr algn="ctr" eaLnBrk="1" hangingPunct="1"/>
            <a:r>
              <a:rPr lang="sr-Latn-CS" sz="3200" smtClean="0"/>
              <a:t>Katalog predmeta rada štamparije</a:t>
            </a:r>
            <a:endParaRPr lang="en-US" sz="3200" smtClean="0"/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63778B18-4D7D-4B3C-91AC-FDE1E0C96E5C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13646102-BE42-4880-AC58-CF859B992D2C}" type="slidenum">
              <a:rPr lang="sr-Latn-CS" sz="1400" smtClean="0">
                <a:latin typeface="Arial" charset="0"/>
              </a:rPr>
              <a:pPr/>
              <a:t>51</a:t>
            </a:fld>
            <a:endParaRPr lang="en-US" sz="1400" smtClean="0">
              <a:latin typeface="Arial" charset="0"/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/>
          <a:srcRect l="13667" t="18256" r="15112" b="11371"/>
          <a:stretch>
            <a:fillRect/>
          </a:stretch>
        </p:blipFill>
        <p:spPr bwMode="auto">
          <a:xfrm>
            <a:off x="395288" y="1196975"/>
            <a:ext cx="8213725" cy="50720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450850"/>
          </a:xfrm>
        </p:spPr>
        <p:txBody>
          <a:bodyPr/>
          <a:lstStyle/>
          <a:p>
            <a:pPr algn="ctr" eaLnBrk="1" hangingPunct="1"/>
            <a:r>
              <a:rPr lang="sr-Latn-CS" sz="3200" smtClean="0"/>
              <a:t>Katalog predmeta rada štamparije</a:t>
            </a:r>
            <a:endParaRPr lang="en-US" sz="3200" smtClean="0"/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7C311CF5-1E29-4347-899C-9D79050089B2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17B46721-07EC-41CC-98B3-BBD43A167873}" type="slidenum">
              <a:rPr lang="sr-Latn-CS" sz="1400" smtClean="0">
                <a:latin typeface="Arial" charset="0"/>
              </a:rPr>
              <a:pPr/>
              <a:t>52</a:t>
            </a:fld>
            <a:endParaRPr lang="en-US" sz="1400" smtClean="0">
              <a:latin typeface="Arial" charset="0"/>
            </a:endParaRP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/>
          <a:srcRect l="15598" t="18446" r="13194" b="9940"/>
          <a:stretch>
            <a:fillRect/>
          </a:stretch>
        </p:blipFill>
        <p:spPr bwMode="auto">
          <a:xfrm>
            <a:off x="0" y="908050"/>
            <a:ext cx="91440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457200"/>
            <a:ext cx="82296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l-PL" sz="3200" dirty="0"/>
              <a:t>PARALLEL DOO BEOGRAD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85750" y="1357313"/>
            <a:ext cx="75009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80975" indent="-180975" algn="just">
              <a:buFont typeface="Arial" pitchFamily="34" charset="0"/>
              <a:buChar char="•"/>
              <a:defRPr/>
            </a:pPr>
            <a:r>
              <a:rPr lang="sr-Latn-CS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Parallel je osnovan krajem 1992. sa misijom da pruža kvalitetne usluge softverskog inženjeringa, konsaltinga, obuke i podrške korisnicima softverskog sistema Oracle. </a:t>
            </a:r>
          </a:p>
          <a:p>
            <a:pPr marL="180975" indent="-180975" algn="just">
              <a:buFont typeface="Arial" pitchFamily="34" charset="0"/>
              <a:buChar char="•"/>
              <a:defRPr/>
            </a:pPr>
            <a:endParaRPr lang="sr-Latn-CS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180975" indent="-180975" algn="just">
              <a:buFont typeface="Arial" pitchFamily="34" charset="0"/>
              <a:buChar char="•"/>
              <a:defRPr/>
            </a:pPr>
            <a:r>
              <a:rPr lang="sr-Latn-CS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Parallel je član OPN partnerske mreže korporacije Oracle, član Oracle BI Community i ovlašćeni centar za profesionalnu obuku.</a:t>
            </a:r>
            <a:r>
              <a:rPr lang="sr-Latn-CS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180975" indent="-180975" algn="just">
              <a:buFont typeface="Arial" pitchFamily="34" charset="0"/>
              <a:buChar char="•"/>
              <a:defRPr/>
            </a:pPr>
            <a:endParaRPr lang="sr-Latn-CS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180975" indent="-180975" algn="just">
              <a:buFont typeface="Arial" pitchFamily="34" charset="0"/>
              <a:buChar char="•"/>
              <a:defRPr/>
            </a:pPr>
            <a:r>
              <a:rPr lang="sr-Latn-CS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Članovi Parallel ekspertskog tima poseduju zvanične Oracle sertifikate za jednu ili više Oracle specijalizacija, a uz to su i zvanični Oracle predavači za jedan ili više Oracle University kurseva. </a:t>
            </a:r>
          </a:p>
          <a:p>
            <a:pPr marL="180975" indent="-180975" algn="just">
              <a:buFont typeface="Arial" pitchFamily="34" charset="0"/>
              <a:buChar char="•"/>
              <a:defRPr/>
            </a:pPr>
            <a:endParaRPr lang="sr-Latn-CS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180975" indent="-180975" algn="just">
              <a:buFont typeface="Arial" pitchFamily="34" charset="0"/>
              <a:buChar char="•"/>
              <a:defRPr/>
            </a:pPr>
            <a:r>
              <a:rPr lang="sr-Latn-CS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Danas Parallel broji oko 40-ak zaposlenih - od stručnjaka sa evropskim renomeom koji sa Oracle proizvodima rade od 1986. godine, do probranih mladih kadrova koji su tek rođeni te godine.</a:t>
            </a:r>
            <a:endParaRPr lang="sr-Latn-CS" dirty="0">
              <a:latin typeface="+mn-l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714375" y="1357313"/>
          <a:ext cx="7000875" cy="5294312"/>
        </p:xfrm>
        <a:graphic>
          <a:graphicData uri="http://schemas.openxmlformats.org/presentationml/2006/ole">
            <p:oleObj spid="_x0000_s58370" name="Visio" r:id="rId3" imgW="9906952" imgH="7487221" progId="Visio.Drawing.11">
              <p:embed/>
            </p:oleObj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0" y="457200"/>
            <a:ext cx="90011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l-PL" sz="3200" dirty="0"/>
              <a:t>Parallel doo beograd – organizaciona struktura</a:t>
            </a:r>
            <a:endParaRPr lang="en-US" sz="32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18164" t="18750" r="16797" b="9375"/>
          <a:stretch>
            <a:fillRect/>
          </a:stretch>
        </p:blipFill>
        <p:spPr bwMode="auto">
          <a:xfrm>
            <a:off x="214313" y="642938"/>
            <a:ext cx="88487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D3BAFB5D-40BC-4ABA-A28B-7502FF1E779D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3E41AE02-F59E-462B-A766-DAFD6752B7C8}" type="slidenum">
              <a:rPr lang="sr-Latn-CS" sz="1400" smtClean="0">
                <a:latin typeface="Arial" charset="0"/>
              </a:rPr>
              <a:pPr/>
              <a:t>56</a:t>
            </a:fld>
            <a:endParaRPr lang="en-US" sz="1400" smtClean="0">
              <a:latin typeface="Arial" charset="0"/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820150" cy="884238"/>
          </a:xfrm>
        </p:spPr>
        <p:txBody>
          <a:bodyPr/>
          <a:lstStyle/>
          <a:p>
            <a:pPr algn="ctr" eaLnBrk="1" hangingPunct="1"/>
            <a:r>
              <a:rPr lang="sr-Latn-CS" sz="3600" smtClean="0"/>
              <a:t>Ko treba da vrši identifikaciju predmeta rada?</a:t>
            </a:r>
            <a:endParaRPr lang="en-US" sz="3600" smtClean="0"/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557338"/>
            <a:ext cx="8229600" cy="4321175"/>
          </a:xfrm>
        </p:spPr>
        <p:txBody>
          <a:bodyPr/>
          <a:lstStyle/>
          <a:p>
            <a:pPr eaLnBrk="1" hangingPunct="1"/>
            <a:r>
              <a:rPr lang="sr-Latn-CS" sz="2800" smtClean="0"/>
              <a:t>Timovi po podsistemima - </a:t>
            </a:r>
            <a:r>
              <a:rPr lang="en-US" sz="2800" smtClean="0"/>
              <a:t>grupa specijalista su poznavaoci posmatranog organizacionog sistema, njegovog programa, tehnologija i trenda razvoja u toj oblasti</a:t>
            </a:r>
            <a:endParaRPr lang="sr-Latn-CS" sz="2800" smtClean="0"/>
          </a:p>
          <a:p>
            <a:pPr eaLnBrk="1" hangingPunct="1"/>
            <a:endParaRPr lang="sr-Latn-CS" sz="2800" smtClean="0"/>
          </a:p>
          <a:p>
            <a:pPr eaLnBrk="1" hangingPunct="1"/>
            <a:r>
              <a:rPr lang="sr-Latn-CS" sz="2800" smtClean="0"/>
              <a:t>Konsultantski tim - </a:t>
            </a:r>
            <a:r>
              <a:rPr lang="en-US" sz="2800" smtClean="0"/>
              <a:t>poznavaoci tehnike, tehnologije, principa i pravila procesnog pristupa i strukture (pre svega anatomske) organizacionih sistema uopšte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 anchor="t"/>
          <a:lstStyle/>
          <a:p>
            <a:fld id="{76A8BE28-ACA5-4A2C-A566-7E890E437ACB}" type="datetime1">
              <a:rPr lang="en-US" sz="1400" smtClean="0"/>
              <a:pPr/>
              <a:t>10/21/2014</a:t>
            </a:fld>
            <a:endParaRPr lang="en-US" sz="1400" smtClean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noFill/>
        </p:spPr>
        <p:txBody>
          <a:bodyPr anchor="t"/>
          <a:lstStyle/>
          <a:p>
            <a:r>
              <a:rPr lang="sr-Latn-CS" sz="1400" smtClean="0"/>
              <a:t>Fakultet organizacionih nauka</a:t>
            </a:r>
            <a:endParaRPr lang="en-US" sz="1400" smtClean="0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</p:spPr>
        <p:txBody>
          <a:bodyPr anchor="t"/>
          <a:lstStyle/>
          <a:p>
            <a:fld id="{3017D4E0-72E9-4D80-82B6-20085A623D76}" type="slidenum">
              <a:rPr lang="sr-Latn-CS" sz="1400" smtClean="0">
                <a:latin typeface="Arial" charset="0"/>
              </a:rPr>
              <a:pPr/>
              <a:t>57</a:t>
            </a:fld>
            <a:endParaRPr lang="en-US" sz="1400" smtClean="0">
              <a:latin typeface="Arial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04813"/>
            <a:ext cx="8229600" cy="450850"/>
          </a:xfrm>
        </p:spPr>
        <p:txBody>
          <a:bodyPr/>
          <a:lstStyle/>
          <a:p>
            <a:pPr algn="ctr" eaLnBrk="1" hangingPunct="1"/>
            <a:r>
              <a:rPr lang="sr-Latn-CS" sz="2800" b="1" smtClean="0"/>
              <a:t>Formular za izradu kataloga predmeta rada</a:t>
            </a:r>
            <a:endParaRPr lang="en-US" sz="2800" b="1" smtClean="0"/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2"/>
          <a:srcRect l="14063" t="19792" r="13281" b="11458"/>
          <a:stretch>
            <a:fillRect/>
          </a:stretch>
        </p:blipFill>
        <p:spPr bwMode="auto">
          <a:xfrm>
            <a:off x="179388" y="836613"/>
            <a:ext cx="879792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128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>
            <p:ph type="title" idx="4294967295"/>
          </p:nvPr>
        </p:nvSpPr>
        <p:spPr>
          <a:xfrm>
            <a:off x="214313" y="476250"/>
            <a:ext cx="8701087" cy="792163"/>
          </a:xfrm>
          <a:noFill/>
        </p:spPr>
        <p:txBody>
          <a:bodyPr anchor="t"/>
          <a:lstStyle/>
          <a:p>
            <a:pPr algn="ctr" eaLnBrk="1" hangingPunct="1"/>
            <a:r>
              <a:rPr lang="sl-SI" sz="2800" b="1" smtClean="0"/>
              <a:t>IDENTIFIKACIJA PREDMETA RADA UNIVERZALNIH PODSISTEMA</a:t>
            </a:r>
            <a:endParaRPr lang="sr-Latn-CS" sz="2800" b="1" smtClean="0"/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79388" y="1628775"/>
            <a:ext cx="8650287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000"/>
              <a:t>Polazeći od modela "</a:t>
            </a:r>
            <a:r>
              <a:rPr lang="en-US" sz="2000" b="1"/>
              <a:t>Isporučilac - korisnik</a:t>
            </a:r>
            <a:r>
              <a:rPr lang="en-US" sz="2000"/>
              <a:t>", interni aspekt, primenjujući opšte principe i pravila identifikacije predmeta rada, mogu se identifikovati usluge svih univerzalnih anatomskih delova poslovnog sistema, odnosno njegovih podsistema. </a:t>
            </a:r>
            <a:endParaRPr lang="sr-Latn-CS" sz="2000"/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107950" y="3284538"/>
            <a:ext cx="8650288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68288" indent="-268288" eaLnBrk="1" hangingPunct="1"/>
            <a:r>
              <a:rPr lang="pl-PL" sz="2000"/>
              <a:t>Podsistem </a:t>
            </a:r>
            <a:r>
              <a:rPr lang="en-US" sz="2000"/>
              <a:t>"</a:t>
            </a:r>
            <a:r>
              <a:rPr lang="pl-PL" sz="2000" b="1"/>
              <a:t>Marketing</a:t>
            </a:r>
            <a:r>
              <a:rPr lang="en-US" sz="2000"/>
              <a:t>"</a:t>
            </a:r>
            <a:r>
              <a:rPr lang="pl-PL"/>
              <a:t> </a:t>
            </a:r>
            <a:r>
              <a:rPr lang="pl-PL" sz="2000"/>
              <a:t>:</a:t>
            </a:r>
          </a:p>
          <a:p>
            <a:pPr marL="268288" indent="-268288" eaLnBrk="1" hangingPunct="1"/>
            <a:r>
              <a:rPr lang="pl-PL" sz="2000"/>
              <a:t>1. Usluge marketinga. </a:t>
            </a:r>
          </a:p>
          <a:p>
            <a:pPr marL="884238" lvl="1" indent="-342900" eaLnBrk="1" hangingPunct="1"/>
            <a:r>
              <a:rPr lang="sr-Latn-CS" sz="2000"/>
              <a:t>	1.1	</a:t>
            </a:r>
            <a:r>
              <a:rPr lang="en-US" sz="2000"/>
              <a:t>Usluge definisanja marketing strategije.</a:t>
            </a:r>
          </a:p>
          <a:p>
            <a:pPr marL="884238" lvl="1" indent="-342900" eaLnBrk="1" hangingPunct="1"/>
            <a:r>
              <a:rPr lang="sr-Latn-CS" sz="2000"/>
              <a:t>	1.2	</a:t>
            </a:r>
            <a:r>
              <a:rPr lang="en-US" sz="2000"/>
              <a:t>Usluge definisanja ciljeva.</a:t>
            </a:r>
          </a:p>
          <a:p>
            <a:pPr marL="884238" lvl="1" indent="-342900" eaLnBrk="1" hangingPunct="1"/>
            <a:r>
              <a:rPr lang="sr-Latn-CS" sz="2000"/>
              <a:t>	1.3	</a:t>
            </a:r>
            <a:r>
              <a:rPr lang="en-US" sz="2000"/>
              <a:t>Usluge izrade marketing plana.</a:t>
            </a:r>
          </a:p>
          <a:p>
            <a:pPr marL="884238" lvl="1" indent="-342900" eaLnBrk="1" hangingPunct="1"/>
            <a:r>
              <a:rPr lang="sr-Latn-CS" sz="2000"/>
              <a:t>	1.4	</a:t>
            </a:r>
            <a:r>
              <a:rPr lang="en-US" sz="2000"/>
              <a:t>Usluge istraživanja tržišta.</a:t>
            </a:r>
            <a:endParaRPr lang="pl-PL" sz="2000"/>
          </a:p>
          <a:p>
            <a:pPr marL="884238" lvl="1" indent="-342900" eaLnBrk="1" hangingPunct="1"/>
            <a:r>
              <a:rPr lang="pl-PL" sz="2000"/>
              <a:t>	1.5	Usluge istraživanja tržišta predmeta rada.</a:t>
            </a:r>
            <a:endParaRPr lang="en-US" sz="2000"/>
          </a:p>
          <a:p>
            <a:pPr marL="884238" lvl="1" indent="-342900" eaLnBrk="1" hangingPunct="1"/>
            <a:r>
              <a:rPr lang="sr-Latn-CS" sz="2000"/>
              <a:t>	1.6	</a:t>
            </a:r>
            <a:r>
              <a:rPr lang="en-US" sz="2000"/>
              <a:t>Usluge istraživanja tržišta resursa.</a:t>
            </a:r>
          </a:p>
          <a:p>
            <a:pPr marL="884238" lvl="1" indent="-342900" eaLnBrk="1" hangingPunct="1"/>
            <a:r>
              <a:rPr lang="sr-Latn-CS" sz="2000"/>
              <a:t>	1.7	</a:t>
            </a:r>
            <a:r>
              <a:rPr lang="en-US" sz="2000"/>
              <a:t>Usluge ekonomske propagande.</a:t>
            </a:r>
          </a:p>
          <a:p>
            <a:pPr marL="884238" lvl="1" indent="-342900" eaLnBrk="1" hangingPunct="1"/>
            <a:r>
              <a:rPr lang="sr-Latn-CS" sz="2000"/>
              <a:t>	1.8	</a:t>
            </a:r>
            <a:r>
              <a:rPr lang="en-US" sz="2000"/>
              <a:t>Usluge  u vezi  odnosa sa javnošću (P.R. usluge).</a:t>
            </a:r>
            <a:endParaRPr lang="sr-Latn-C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0"/>
      <p:bldP spid="23347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128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35525" name="Rectangle 5"/>
          <p:cNvSpPr>
            <a:spLocks noChangeArrowheads="1"/>
          </p:cNvSpPr>
          <p:nvPr/>
        </p:nvSpPr>
        <p:spPr bwMode="auto">
          <a:xfrm>
            <a:off x="0" y="1125538"/>
            <a:ext cx="8650288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1" hangingPunct="1"/>
            <a:r>
              <a:rPr lang="pl-PL" sz="2000"/>
              <a:t>Podsistem </a:t>
            </a:r>
            <a:r>
              <a:rPr lang="en-US" sz="2000"/>
              <a:t>"</a:t>
            </a:r>
            <a:r>
              <a:rPr lang="pl-PL" sz="2000" b="1"/>
              <a:t>Nabavka</a:t>
            </a:r>
            <a:r>
              <a:rPr lang="en-US" sz="2000"/>
              <a:t>"</a:t>
            </a:r>
            <a:r>
              <a:rPr lang="pl-PL"/>
              <a:t> </a:t>
            </a:r>
            <a:r>
              <a:rPr lang="pl-PL" sz="2000"/>
              <a:t>:</a:t>
            </a:r>
          </a:p>
          <a:p>
            <a:pPr marL="342900" indent="-342900" eaLnBrk="1" hangingPunct="1"/>
            <a:r>
              <a:rPr lang="pl-PL" sz="2000"/>
              <a:t>1. Usluge nabavke. </a:t>
            </a:r>
          </a:p>
          <a:p>
            <a:pPr marL="884238" lvl="1" indent="-342900" eaLnBrk="1" hangingPunct="1"/>
            <a:r>
              <a:rPr lang="sr-Latn-CS" sz="2000"/>
              <a:t>	1.1	</a:t>
            </a:r>
            <a:r>
              <a:rPr lang="en-US" sz="2000"/>
              <a:t>Usluge planiranja nabavke.</a:t>
            </a:r>
            <a:endParaRPr lang="sr-Latn-CS" sz="2000"/>
          </a:p>
          <a:p>
            <a:pPr marL="884238" lvl="1" indent="-342900" eaLnBrk="1" hangingPunct="1"/>
            <a:r>
              <a:rPr lang="sr-Latn-CS" sz="2000"/>
              <a:t>	1.2	</a:t>
            </a:r>
            <a:r>
              <a:rPr lang="en-US" sz="2000"/>
              <a:t>Usluge realizacije nabavke.</a:t>
            </a:r>
            <a:endParaRPr lang="sr-Latn-CS" sz="2000"/>
          </a:p>
          <a:p>
            <a:pPr marL="884238" lvl="1" indent="-342900" eaLnBrk="1" hangingPunct="1"/>
            <a:r>
              <a:rPr lang="sr-Latn-CS" sz="2000"/>
              <a:t>	1.3	</a:t>
            </a:r>
            <a:r>
              <a:rPr lang="en-US" sz="2000"/>
              <a:t>Usluge transporta.</a:t>
            </a:r>
            <a:endParaRPr lang="sr-Latn-CS" sz="2000"/>
          </a:p>
          <a:p>
            <a:pPr marL="884238" lvl="1" indent="-342900" eaLnBrk="1" hangingPunct="1"/>
            <a:r>
              <a:rPr lang="sr-Latn-CS" sz="2000"/>
              <a:t>	1.4	</a:t>
            </a:r>
            <a:r>
              <a:rPr lang="en-US" sz="2000"/>
              <a:t>Usluge skladištenja.</a:t>
            </a:r>
            <a:endParaRPr lang="sr-Latn-CS" sz="2000"/>
          </a:p>
        </p:txBody>
      </p:sp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179388" y="2997200"/>
            <a:ext cx="8650287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1" hangingPunct="1"/>
            <a:r>
              <a:rPr lang="pl-PL" sz="2000"/>
              <a:t>Podsistem </a:t>
            </a:r>
            <a:r>
              <a:rPr lang="en-US" sz="2000"/>
              <a:t>"</a:t>
            </a:r>
            <a:r>
              <a:rPr lang="pl-PL" sz="2000" b="1"/>
              <a:t>Prodaja</a:t>
            </a:r>
            <a:r>
              <a:rPr lang="en-US" sz="2000"/>
              <a:t>"</a:t>
            </a:r>
            <a:r>
              <a:rPr lang="pl-PL"/>
              <a:t> </a:t>
            </a:r>
            <a:r>
              <a:rPr lang="pl-PL" sz="2000"/>
              <a:t>:</a:t>
            </a:r>
          </a:p>
          <a:p>
            <a:pPr marL="342900" indent="-342900" eaLnBrk="1" hangingPunct="1"/>
            <a:r>
              <a:rPr lang="pl-PL" sz="2000"/>
              <a:t>1. Usluge prodaje. </a:t>
            </a:r>
          </a:p>
          <a:p>
            <a:pPr marL="884238" lvl="1" indent="-342900" eaLnBrk="1" hangingPunct="1"/>
            <a:r>
              <a:rPr lang="sr-Latn-CS" sz="2000"/>
              <a:t>	1.1	</a:t>
            </a:r>
            <a:r>
              <a:rPr lang="pl-PL" sz="2000"/>
              <a:t>Usluge prodaje na malo. </a:t>
            </a:r>
          </a:p>
          <a:p>
            <a:pPr marL="884238" lvl="1" indent="-342900" eaLnBrk="1" hangingPunct="1"/>
            <a:r>
              <a:rPr lang="pl-PL" sz="2000"/>
              <a:t>	1.2 	Usluge prodaje na veliko. </a:t>
            </a:r>
          </a:p>
          <a:p>
            <a:pPr marL="884238" lvl="1" indent="-342900" eaLnBrk="1" hangingPunct="1"/>
            <a:r>
              <a:rPr lang="pl-PL" sz="2000"/>
              <a:t>	1.3	Usluge skladištenja. </a:t>
            </a:r>
            <a:endParaRPr lang="en-US" sz="2000"/>
          </a:p>
          <a:p>
            <a:pPr marL="884238" lvl="1" indent="-342900" eaLnBrk="1" hangingPunct="1"/>
            <a:r>
              <a:rPr lang="sr-Latn-CS" sz="2000"/>
              <a:t>	1.4	</a:t>
            </a:r>
            <a:r>
              <a:rPr lang="en-US" sz="2000"/>
              <a:t>Usluge transpota</a:t>
            </a:r>
            <a:r>
              <a:rPr lang="sr-Latn-CS" sz="2000"/>
              <a:t>.</a:t>
            </a:r>
            <a:r>
              <a:rPr lang="en-US" sz="2000"/>
              <a:t> </a:t>
            </a:r>
            <a:endParaRPr lang="sr-Latn-CS" sz="2000"/>
          </a:p>
        </p:txBody>
      </p:sp>
      <p:sp>
        <p:nvSpPr>
          <p:cNvPr id="39941" name="Rectangle 3"/>
          <p:cNvSpPr>
            <a:spLocks noChangeArrowheads="1"/>
          </p:cNvSpPr>
          <p:nvPr>
            <p:ph type="title" idx="4294967295"/>
          </p:nvPr>
        </p:nvSpPr>
        <p:spPr>
          <a:xfrm>
            <a:off x="250825" y="333375"/>
            <a:ext cx="8750300" cy="792163"/>
          </a:xfrm>
          <a:noFill/>
        </p:spPr>
        <p:txBody>
          <a:bodyPr anchor="t"/>
          <a:lstStyle/>
          <a:p>
            <a:pPr algn="ctr" eaLnBrk="1" hangingPunct="1"/>
            <a:r>
              <a:rPr lang="sl-SI" sz="2800" b="1" smtClean="0"/>
              <a:t>IDENTIFIKACIJA PREDMETA RADA UNIVERZALNIH PODSISTEMA</a:t>
            </a:r>
            <a:endParaRPr lang="sr-Latn-CS" sz="2800" b="1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950" y="4937125"/>
            <a:ext cx="8650288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1" hangingPunct="1"/>
            <a:r>
              <a:rPr lang="pl-PL" sz="2000"/>
              <a:t>Podsistem </a:t>
            </a:r>
            <a:r>
              <a:rPr lang="en-US" sz="2000"/>
              <a:t>"</a:t>
            </a:r>
            <a:r>
              <a:rPr lang="pl-PL" sz="2000" b="1"/>
              <a:t>Ekonomika</a:t>
            </a:r>
            <a:r>
              <a:rPr lang="en-US" sz="2000"/>
              <a:t>"</a:t>
            </a:r>
            <a:r>
              <a:rPr lang="pl-PL"/>
              <a:t> </a:t>
            </a:r>
            <a:r>
              <a:rPr lang="pl-PL" sz="2000"/>
              <a:t>:</a:t>
            </a:r>
          </a:p>
          <a:p>
            <a:pPr marL="342900" indent="-342900" eaLnBrk="1" hangingPunct="1"/>
            <a:r>
              <a:rPr lang="pl-PL" sz="2000"/>
              <a:t>1. Usluge ekonomike. </a:t>
            </a:r>
          </a:p>
          <a:p>
            <a:pPr marL="884238" lvl="1" indent="-342900" eaLnBrk="1" hangingPunct="1"/>
            <a:r>
              <a:rPr lang="sr-Latn-CS" sz="2000"/>
              <a:t>	1.1	</a:t>
            </a:r>
            <a:r>
              <a:rPr lang="en-US" sz="2000"/>
              <a:t>Usluge analize troškova. </a:t>
            </a:r>
          </a:p>
          <a:p>
            <a:pPr marL="884238" lvl="1" indent="-342900" eaLnBrk="1" hangingPunct="1"/>
            <a:r>
              <a:rPr lang="sr-Latn-CS" sz="2000"/>
              <a:t>	</a:t>
            </a:r>
            <a:r>
              <a:rPr lang="en-US" sz="2000"/>
              <a:t>1.2.	Usluge kalkulacija. </a:t>
            </a:r>
          </a:p>
          <a:p>
            <a:pPr marL="884238" lvl="1" indent="-342900" eaLnBrk="1" hangingPunct="1"/>
            <a:r>
              <a:rPr lang="sr-Latn-CS" sz="2000"/>
              <a:t>			</a:t>
            </a:r>
            <a:r>
              <a:rPr lang="en-US" sz="2000"/>
              <a:t>1.2.1	Usluge kalkulacija cena. </a:t>
            </a:r>
          </a:p>
          <a:p>
            <a:pPr marL="884238" lvl="1" indent="-342900" eaLnBrk="1" hangingPunct="1"/>
            <a:r>
              <a:rPr lang="sr-Latn-CS" sz="2000"/>
              <a:t>			</a:t>
            </a:r>
            <a:r>
              <a:rPr lang="en-US" sz="2000"/>
              <a:t>1.2.2	Usluge kalkulacija  simuliranih situacija.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5" grpId="0"/>
      <p:bldP spid="23552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/>
              <a:t>Šta je cilj (poslovnog) procesa?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r-Latn-CS"/>
              <a:t>Osnovni cilj svakog poslovnog procesa je da stvori vrednost za korisnika.</a:t>
            </a:r>
          </a:p>
          <a:p>
            <a:pPr>
              <a:lnSpc>
                <a:spcPct val="90000"/>
              </a:lnSpc>
            </a:pPr>
            <a:r>
              <a:rPr lang="sr-Latn-CS"/>
              <a:t>Dodatni kriterijumi koje poslovni procesi moraju da zadovolje (Rummler, 2010):</a:t>
            </a:r>
          </a:p>
          <a:p>
            <a:pPr lvl="1">
              <a:lnSpc>
                <a:spcPct val="90000"/>
              </a:lnSpc>
            </a:pPr>
            <a:r>
              <a:rPr lang="sr-Latn-CS"/>
              <a:t>Procesi, sami ili u interakciji sa drugim procesima, treba da na efektivan i efikasan način doprinose stvaranju vrednosti za korisnika.</a:t>
            </a:r>
          </a:p>
          <a:p>
            <a:pPr lvl="1">
              <a:lnSpc>
                <a:spcPct val="90000"/>
              </a:lnSpc>
            </a:pPr>
            <a:r>
              <a:rPr lang="sr-Latn-CS"/>
              <a:t>Procesima treba upravljati na efektivan način.</a:t>
            </a:r>
          </a:p>
          <a:p>
            <a:pPr lvl="1">
              <a:lnSpc>
                <a:spcPct val="90000"/>
              </a:lnSpc>
            </a:pPr>
            <a:r>
              <a:rPr lang="sr-Latn-CS"/>
              <a:t>Procesi, individualno ili u kombinaciji sa drugim procesima, treba da imaju potencijal za stvaranje konkurentske prednosti.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128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0" y="1125538"/>
            <a:ext cx="8650288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1" hangingPunct="1"/>
            <a:r>
              <a:rPr lang="pl-PL" sz="2000"/>
              <a:t>Podsistem </a:t>
            </a:r>
            <a:r>
              <a:rPr lang="en-US" sz="2000"/>
              <a:t>"</a:t>
            </a:r>
            <a:r>
              <a:rPr lang="pl-PL" sz="2000" b="1"/>
              <a:t>Finansije</a:t>
            </a:r>
            <a:r>
              <a:rPr lang="en-US" sz="2000"/>
              <a:t>"</a:t>
            </a:r>
            <a:r>
              <a:rPr lang="pl-PL"/>
              <a:t> </a:t>
            </a:r>
            <a:r>
              <a:rPr lang="pl-PL" sz="2000"/>
              <a:t>:</a:t>
            </a:r>
          </a:p>
          <a:p>
            <a:pPr marL="342900" indent="-342900" eaLnBrk="1" hangingPunct="1"/>
            <a:r>
              <a:rPr lang="pl-PL" sz="2000"/>
              <a:t>1.	Finansijske usluge. </a:t>
            </a:r>
          </a:p>
          <a:p>
            <a:pPr marL="342900" indent="-342900" eaLnBrk="1" hangingPunct="1"/>
            <a:r>
              <a:rPr lang="sr-Latn-CS" sz="2000"/>
              <a:t>	1.1.	Usluge platnog prometa. </a:t>
            </a:r>
          </a:p>
          <a:p>
            <a:pPr marL="342900" indent="-342900" eaLnBrk="1" hangingPunct="1"/>
            <a:r>
              <a:rPr lang="sr-Latn-CS" sz="2000"/>
              <a:t>	1.2.	Usluge knjiženja. </a:t>
            </a:r>
          </a:p>
          <a:p>
            <a:pPr marL="342900" indent="-342900" eaLnBrk="1" hangingPunct="1"/>
            <a:r>
              <a:rPr lang="sr-Latn-CS" sz="2000"/>
              <a:t>	1.3.	Usluge izrade finansijskih planova</a:t>
            </a:r>
          </a:p>
        </p:txBody>
      </p:sp>
      <p:sp>
        <p:nvSpPr>
          <p:cNvPr id="40964" name="Rectangle 3"/>
          <p:cNvSpPr>
            <a:spLocks noChangeArrowheads="1"/>
          </p:cNvSpPr>
          <p:nvPr>
            <p:ph type="title" idx="4294967295"/>
          </p:nvPr>
        </p:nvSpPr>
        <p:spPr>
          <a:xfrm>
            <a:off x="250825" y="333375"/>
            <a:ext cx="8605838" cy="838200"/>
          </a:xfrm>
          <a:noFill/>
        </p:spPr>
        <p:txBody>
          <a:bodyPr anchor="t"/>
          <a:lstStyle/>
          <a:p>
            <a:pPr algn="ctr" eaLnBrk="1" hangingPunct="1"/>
            <a:r>
              <a:rPr lang="sl-SI" sz="2800" b="1" smtClean="0"/>
              <a:t>IDENTIFIKACIJA PREDMETA RADA UNIVERZALNIH PODSISTEMA</a:t>
            </a:r>
            <a:endParaRPr lang="sr-Latn-CS" sz="2800" b="1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950" y="2852738"/>
            <a:ext cx="8650288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1" hangingPunct="1"/>
            <a:r>
              <a:rPr lang="pl-PL" sz="2000"/>
              <a:t>Podsistem </a:t>
            </a:r>
            <a:r>
              <a:rPr lang="en-US" sz="2000"/>
              <a:t>"</a:t>
            </a:r>
            <a:r>
              <a:rPr lang="pl-PL" sz="2000" b="1"/>
              <a:t>Kadrovi</a:t>
            </a:r>
            <a:r>
              <a:rPr lang="en-US" sz="2000"/>
              <a:t>"</a:t>
            </a:r>
            <a:r>
              <a:rPr lang="pl-PL"/>
              <a:t> </a:t>
            </a:r>
            <a:r>
              <a:rPr lang="pl-PL" sz="2000"/>
              <a:t>:</a:t>
            </a:r>
          </a:p>
          <a:p>
            <a:pPr marL="342900" indent="-342900" eaLnBrk="1" hangingPunct="1"/>
            <a:r>
              <a:rPr lang="pl-PL" sz="2000"/>
              <a:t>1.	Usluge u vezi ljudskih resursa. </a:t>
            </a:r>
          </a:p>
          <a:p>
            <a:pPr marL="342900" indent="-342900" eaLnBrk="1" hangingPunct="1"/>
            <a:r>
              <a:rPr lang="pl-PL" sz="2000"/>
              <a:t>	1.1.	Usluge uređivanja radnih odnosa. </a:t>
            </a:r>
          </a:p>
          <a:p>
            <a:pPr marL="342900" indent="-342900" eaLnBrk="1" hangingPunct="1"/>
            <a:r>
              <a:rPr lang="pl-PL" sz="2000"/>
              <a:t>	1.2.	Usluge pribavljanja kadrova. </a:t>
            </a:r>
          </a:p>
          <a:p>
            <a:pPr marL="342900" indent="-342900" eaLnBrk="1" hangingPunct="1"/>
            <a:r>
              <a:rPr lang="pl-PL" sz="2000"/>
              <a:t>	1.3.	Usluge u vezi obrazovanja. </a:t>
            </a:r>
          </a:p>
          <a:p>
            <a:pPr marL="342900" indent="-342900" eaLnBrk="1" hangingPunct="1"/>
            <a:r>
              <a:rPr lang="pl-PL" sz="2000"/>
              <a:t>	1.4.	Usluge stvaranja osnova za upravljanje kadrovima.</a:t>
            </a:r>
            <a:endParaRPr lang="en-US" sz="200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7950" y="4724400"/>
            <a:ext cx="8650288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1" hangingPunct="1"/>
            <a:r>
              <a:rPr lang="pl-PL" sz="2000"/>
              <a:t>Podsistem </a:t>
            </a:r>
            <a:r>
              <a:rPr lang="en-US" sz="2000"/>
              <a:t>"</a:t>
            </a:r>
            <a:r>
              <a:rPr lang="pl-PL" sz="2000" b="1"/>
              <a:t>Pravno-normativni</a:t>
            </a:r>
            <a:r>
              <a:rPr lang="en-US" sz="2000"/>
              <a:t>"</a:t>
            </a:r>
            <a:r>
              <a:rPr lang="pl-PL"/>
              <a:t> </a:t>
            </a:r>
            <a:r>
              <a:rPr lang="pl-PL" sz="2000"/>
              <a:t>:</a:t>
            </a:r>
          </a:p>
          <a:p>
            <a:pPr marL="342900" indent="-342900" eaLnBrk="1" hangingPunct="1"/>
            <a:r>
              <a:rPr lang="pl-PL" sz="2000"/>
              <a:t>1.	Pravno-normativne usluge. </a:t>
            </a:r>
          </a:p>
          <a:p>
            <a:pPr marL="342900" indent="-342900" eaLnBrk="1" hangingPunct="1"/>
            <a:r>
              <a:rPr lang="pl-PL" sz="2000"/>
              <a:t>	1.1.	Usluge u vezi statusa poslovnog sistema. </a:t>
            </a:r>
          </a:p>
          <a:p>
            <a:pPr marL="342900" indent="-342900" eaLnBrk="1" hangingPunct="1"/>
            <a:r>
              <a:rPr lang="pl-PL" sz="2000"/>
              <a:t>	1.2.	Usluge normativnog regulisanja. </a:t>
            </a:r>
          </a:p>
          <a:p>
            <a:pPr marL="342900" indent="-342900" eaLnBrk="1" hangingPunct="1"/>
            <a:r>
              <a:rPr lang="pl-PL" sz="2000"/>
              <a:t>	1.3.	Usluge u vezi imovinsko-pravnih odnosa. </a:t>
            </a:r>
          </a:p>
          <a:p>
            <a:pPr marL="342900" indent="-342900" eaLnBrk="1" hangingPunct="1"/>
            <a:r>
              <a:rPr lang="pl-PL" sz="2000"/>
              <a:t>	1.4.	Usluge izrade ugovora.</a:t>
            </a:r>
            <a:endParaRPr lang="sr-Latn-C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/>
      <p:bldP spid="8" grpId="0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128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98425" y="1412875"/>
            <a:ext cx="8650288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1" hangingPunct="1"/>
            <a:r>
              <a:rPr lang="pl-PL" sz="2000"/>
              <a:t>Podsistem </a:t>
            </a:r>
            <a:r>
              <a:rPr lang="en-US" sz="2000"/>
              <a:t>"</a:t>
            </a:r>
            <a:r>
              <a:rPr lang="pl-PL" sz="2000" b="1"/>
              <a:t>Upravljanje</a:t>
            </a:r>
            <a:r>
              <a:rPr lang="en-US" sz="2000"/>
              <a:t>"</a:t>
            </a:r>
            <a:r>
              <a:rPr lang="pl-PL"/>
              <a:t> </a:t>
            </a:r>
            <a:r>
              <a:rPr lang="pl-PL" sz="2000"/>
              <a:t>:</a:t>
            </a:r>
          </a:p>
          <a:p>
            <a:pPr marL="342900" indent="-342900" eaLnBrk="1" hangingPunct="1"/>
            <a:r>
              <a:rPr lang="pl-PL" sz="2000"/>
              <a:t>1.	Usluge upravljanja organizacionom celinom. </a:t>
            </a:r>
          </a:p>
          <a:p>
            <a:pPr marL="342900" indent="-342900" eaLnBrk="1" hangingPunct="1"/>
            <a:r>
              <a:rPr lang="pl-PL" sz="2000"/>
              <a:t>	1.1.	Usluge predviđanja i planiranja. </a:t>
            </a:r>
          </a:p>
          <a:p>
            <a:pPr marL="342900" indent="-342900" eaLnBrk="1" hangingPunct="1"/>
            <a:r>
              <a:rPr lang="pl-PL" sz="2000"/>
              <a:t>	1.2.	Usluge organizovanja. </a:t>
            </a:r>
          </a:p>
          <a:p>
            <a:pPr marL="342900" indent="-342900" eaLnBrk="1" hangingPunct="1"/>
            <a:r>
              <a:rPr lang="pl-PL" sz="2000"/>
              <a:t>	1.3.	Usluge koordinacije. </a:t>
            </a:r>
          </a:p>
          <a:p>
            <a:pPr marL="342900" indent="-342900" eaLnBrk="1" hangingPunct="1"/>
            <a:r>
              <a:rPr lang="pl-PL" sz="2000"/>
              <a:t>	1.4.	Usluge kontrole. </a:t>
            </a:r>
          </a:p>
          <a:p>
            <a:pPr marL="342900" indent="-342900" eaLnBrk="1" hangingPunct="1"/>
            <a:r>
              <a:rPr lang="pl-PL" sz="2000"/>
              <a:t>	1.5.	Usluge izveštavanja. </a:t>
            </a:r>
          </a:p>
          <a:p>
            <a:pPr marL="342900" indent="-342900" eaLnBrk="1" hangingPunct="1"/>
            <a:r>
              <a:rPr lang="pl-PL" sz="2000"/>
              <a:t>	1.6.	Usluge upravljanja procesima. </a:t>
            </a:r>
          </a:p>
          <a:p>
            <a:pPr marL="342900" indent="-342900" eaLnBrk="1" hangingPunct="1"/>
            <a:r>
              <a:rPr lang="pl-PL" sz="2000"/>
              <a:t>	1.7.	Usluge upravljanja resursima.</a:t>
            </a:r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107950" y="4352925"/>
            <a:ext cx="8650288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1" hangingPunct="1"/>
            <a:r>
              <a:rPr lang="pl-PL" sz="2000"/>
              <a:t>Podsistem </a:t>
            </a:r>
            <a:r>
              <a:rPr lang="en-US" sz="2000"/>
              <a:t>"</a:t>
            </a:r>
            <a:r>
              <a:rPr lang="pl-PL" sz="2000" b="1"/>
              <a:t>Razvoj</a:t>
            </a:r>
            <a:r>
              <a:rPr lang="en-US" sz="2000"/>
              <a:t>"</a:t>
            </a:r>
            <a:r>
              <a:rPr lang="pl-PL"/>
              <a:t> </a:t>
            </a:r>
            <a:r>
              <a:rPr lang="pl-PL" sz="2000"/>
              <a:t>:</a:t>
            </a:r>
          </a:p>
          <a:p>
            <a:pPr marL="342900" indent="-342900" eaLnBrk="1" hangingPunct="1"/>
            <a:r>
              <a:rPr lang="pl-PL" sz="2000"/>
              <a:t>1.	Usluge razvoja. </a:t>
            </a:r>
          </a:p>
          <a:p>
            <a:pPr marL="342900" indent="-342900" eaLnBrk="1" hangingPunct="1"/>
            <a:r>
              <a:rPr lang="pl-PL" sz="2000"/>
              <a:t>	1.1.	Usluge razvoja predmeta rada (proizvodai/ili usluga). </a:t>
            </a:r>
          </a:p>
          <a:p>
            <a:pPr marL="342900" indent="-342900" eaLnBrk="1" hangingPunct="1"/>
            <a:r>
              <a:rPr lang="pl-PL" sz="2000"/>
              <a:t>	1.2.	Usluge razvoja poslovnog sistema. </a:t>
            </a:r>
          </a:p>
          <a:p>
            <a:pPr marL="342900" indent="-342900" eaLnBrk="1" hangingPunct="1"/>
            <a:r>
              <a:rPr lang="pl-PL" sz="2000"/>
              <a:t>	1.3.	Usluge izrade studija i projekata. </a:t>
            </a:r>
          </a:p>
          <a:p>
            <a:pPr marL="342900" indent="-342900" eaLnBrk="1" hangingPunct="1"/>
            <a:r>
              <a:rPr lang="pl-PL" sz="2000"/>
              <a:t>	1.4.	Usluge transfera tehnologije.</a:t>
            </a:r>
          </a:p>
        </p:txBody>
      </p:sp>
      <p:sp>
        <p:nvSpPr>
          <p:cNvPr id="41989" name="Rectangle 3"/>
          <p:cNvSpPr>
            <a:spLocks noChangeArrowheads="1"/>
          </p:cNvSpPr>
          <p:nvPr>
            <p:ph type="title" idx="4294967295"/>
          </p:nvPr>
        </p:nvSpPr>
        <p:spPr>
          <a:xfrm>
            <a:off x="214313" y="430213"/>
            <a:ext cx="8750300" cy="838200"/>
          </a:xfrm>
          <a:noFill/>
        </p:spPr>
        <p:txBody>
          <a:bodyPr anchor="t"/>
          <a:lstStyle/>
          <a:p>
            <a:pPr algn="ctr" eaLnBrk="1" hangingPunct="1"/>
            <a:r>
              <a:rPr lang="sl-SI" sz="2800" b="1" smtClean="0"/>
              <a:t>IDENTIFIKACIJA PREDMETA RADA UNIVERZALNIH PODSISTEMA</a:t>
            </a:r>
            <a:endParaRPr lang="sr-Latn-C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8" grpId="0"/>
      <p:bldP spid="24166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128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98425" y="1258888"/>
            <a:ext cx="8650288" cy="253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1" hangingPunct="1"/>
            <a:r>
              <a:rPr lang="pl-PL" sz="2000"/>
              <a:t>Podsistem </a:t>
            </a:r>
            <a:r>
              <a:rPr lang="en-US" sz="2000"/>
              <a:t>"</a:t>
            </a:r>
            <a:r>
              <a:rPr lang="pl-PL" sz="2000" b="1"/>
              <a:t>Kvalitet</a:t>
            </a:r>
            <a:r>
              <a:rPr lang="en-US" sz="2000"/>
              <a:t>"</a:t>
            </a:r>
            <a:r>
              <a:rPr lang="pl-PL"/>
              <a:t> </a:t>
            </a:r>
            <a:r>
              <a:rPr lang="pl-PL" sz="2000"/>
              <a:t>:</a:t>
            </a:r>
          </a:p>
          <a:p>
            <a:pPr marL="342900" indent="-342900" eaLnBrk="1" hangingPunct="1"/>
            <a:r>
              <a:rPr lang="pl-PL" sz="2000"/>
              <a:t>1.	Usluge u domenu kvaliteta. </a:t>
            </a:r>
          </a:p>
          <a:p>
            <a:pPr marL="342900" indent="-342900" eaLnBrk="1" hangingPunct="1"/>
            <a:r>
              <a:rPr lang="pl-PL" sz="2000"/>
              <a:t>	1.1.	Usluge definisanja osnova za upravljanje kvaliteom. </a:t>
            </a:r>
          </a:p>
          <a:p>
            <a:pPr marL="342900" indent="-342900" eaLnBrk="1" hangingPunct="1"/>
            <a:r>
              <a:rPr lang="pl-PL" sz="2000"/>
              <a:t>	1.2.	Usluge standardizacije, metrologije i kontrole. </a:t>
            </a:r>
          </a:p>
          <a:p>
            <a:pPr marL="342900" indent="-342900" eaLnBrk="1" hangingPunct="1"/>
            <a:r>
              <a:rPr lang="pl-PL" sz="2000"/>
              <a:t>		1.2.1	Usluge standardizacije. </a:t>
            </a:r>
          </a:p>
          <a:p>
            <a:pPr marL="342900" indent="-342900" eaLnBrk="1" hangingPunct="1"/>
            <a:r>
              <a:rPr lang="pl-PL" sz="2000"/>
              <a:t>		1.2.2	Usluge metrologije. </a:t>
            </a:r>
          </a:p>
          <a:p>
            <a:pPr marL="342900" indent="-342900" eaLnBrk="1" hangingPunct="1"/>
            <a:r>
              <a:rPr lang="pl-PL" sz="2000"/>
              <a:t>		1.2.3	Usluge kontrole.  </a:t>
            </a:r>
          </a:p>
          <a:p>
            <a:pPr marL="342900" indent="-342900" eaLnBrk="1" hangingPunct="1"/>
            <a:r>
              <a:rPr lang="pl-PL" sz="2000"/>
              <a:t>	1.3.	Usluge provere poslovnog sistema</a:t>
            </a:r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149225" y="3833813"/>
            <a:ext cx="8650288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1" hangingPunct="1"/>
            <a:r>
              <a:rPr lang="en-US" sz="2000"/>
              <a:t>"</a:t>
            </a:r>
            <a:r>
              <a:rPr lang="pl-PL" sz="2000" b="1"/>
              <a:t>Informacioni</a:t>
            </a:r>
            <a:r>
              <a:rPr lang="en-US" sz="2000"/>
              <a:t>"</a:t>
            </a:r>
            <a:r>
              <a:rPr lang="pl-PL"/>
              <a:t> </a:t>
            </a:r>
            <a:r>
              <a:rPr lang="pl-PL" sz="2000"/>
              <a:t>podsistem</a:t>
            </a:r>
            <a:r>
              <a:rPr lang="pl-PL"/>
              <a:t> </a:t>
            </a:r>
            <a:r>
              <a:rPr lang="pl-PL" sz="2000"/>
              <a:t>:</a:t>
            </a:r>
          </a:p>
          <a:p>
            <a:pPr marL="342900" indent="-342900" eaLnBrk="1" hangingPunct="1"/>
            <a:r>
              <a:rPr lang="pl-PL" sz="2000"/>
              <a:t>1.	Usluge informatičke podrške poslovnom sistemu. </a:t>
            </a:r>
          </a:p>
          <a:p>
            <a:pPr marL="342900" indent="-342900" eaLnBrk="1" hangingPunct="1"/>
            <a:r>
              <a:rPr lang="pl-PL" sz="2000"/>
              <a:t>	1.1.	Usluge učešća u definisanju osnove za upravljanje. </a:t>
            </a:r>
          </a:p>
          <a:p>
            <a:pPr marL="342900" indent="-342900" eaLnBrk="1" hangingPunct="1"/>
            <a:r>
              <a:rPr lang="pl-PL" sz="2000"/>
              <a:t>	1.2.	Usluge projektovanja, uspostavljanja i održavanja inform. sistema. </a:t>
            </a:r>
          </a:p>
          <a:p>
            <a:pPr marL="342900" indent="-342900" eaLnBrk="1" hangingPunct="1"/>
            <a:r>
              <a:rPr lang="pl-PL" sz="2000"/>
              <a:t>		1.2.1	Usluge projektovanja informacionog sistema. </a:t>
            </a:r>
          </a:p>
          <a:p>
            <a:pPr marL="342900" indent="-342900" eaLnBrk="1" hangingPunct="1"/>
            <a:r>
              <a:rPr lang="pl-PL" sz="2000"/>
              <a:t>		1.2.2	Usluge uspostavljanja informacionog sistema. </a:t>
            </a:r>
          </a:p>
          <a:p>
            <a:pPr marL="342900" indent="-342900" eaLnBrk="1" hangingPunct="1"/>
            <a:r>
              <a:rPr lang="pl-PL" sz="2000"/>
              <a:t>		1.2.3	Usluge implementacije informacionog sistema.. </a:t>
            </a:r>
          </a:p>
          <a:p>
            <a:pPr marL="342900" indent="-342900" eaLnBrk="1" hangingPunct="1"/>
            <a:r>
              <a:rPr lang="pl-PL" sz="2000"/>
              <a:t>		1.2.4	Usluge održavanja i usavršavanja informacionog sistema. </a:t>
            </a:r>
          </a:p>
          <a:p>
            <a:pPr marL="342900" indent="-342900" eaLnBrk="1" hangingPunct="1"/>
            <a:r>
              <a:rPr lang="pl-PL" sz="2000"/>
              <a:t>	1.3.	Usluge obuke kadrova.</a:t>
            </a:r>
          </a:p>
        </p:txBody>
      </p:sp>
      <p:sp>
        <p:nvSpPr>
          <p:cNvPr id="43013" name="Rectangle 3"/>
          <p:cNvSpPr>
            <a:spLocks noChangeArrowheads="1"/>
          </p:cNvSpPr>
          <p:nvPr>
            <p:ph type="title" idx="4294967295"/>
          </p:nvPr>
        </p:nvSpPr>
        <p:spPr>
          <a:xfrm>
            <a:off x="214313" y="404813"/>
            <a:ext cx="8750300" cy="792162"/>
          </a:xfrm>
          <a:noFill/>
        </p:spPr>
        <p:txBody>
          <a:bodyPr anchor="t"/>
          <a:lstStyle/>
          <a:p>
            <a:pPr algn="ctr" eaLnBrk="1" hangingPunct="1"/>
            <a:r>
              <a:rPr lang="sl-SI" sz="2800" b="1" smtClean="0"/>
              <a:t>IDENTIFIKACIJA PREDMETA RADA UNIVERZALNIH PODSISTEMA</a:t>
            </a:r>
            <a:endParaRPr lang="sr-Latn-C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6" grpId="0"/>
      <p:bldP spid="24371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128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107950" y="1984375"/>
            <a:ext cx="8650288" cy="192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1" hangingPunct="1"/>
            <a:r>
              <a:rPr lang="pl-PL" sz="2000"/>
              <a:t>Podsistem </a:t>
            </a:r>
            <a:r>
              <a:rPr lang="en-US" sz="2000"/>
              <a:t>"</a:t>
            </a:r>
            <a:r>
              <a:rPr lang="pl-PL" sz="2000" b="1"/>
              <a:t>Održavanje</a:t>
            </a:r>
            <a:r>
              <a:rPr lang="en-US" sz="2000"/>
              <a:t>"</a:t>
            </a:r>
            <a:r>
              <a:rPr lang="pl-PL"/>
              <a:t> </a:t>
            </a:r>
            <a:r>
              <a:rPr lang="pl-PL" sz="2000"/>
              <a:t>:</a:t>
            </a:r>
          </a:p>
          <a:p>
            <a:pPr marL="342900" indent="-342900" eaLnBrk="1" hangingPunct="1"/>
            <a:r>
              <a:rPr lang="pl-PL" sz="2000"/>
              <a:t>1.	Usluge održavanja. </a:t>
            </a:r>
          </a:p>
          <a:p>
            <a:pPr marL="342900" indent="-342900" eaLnBrk="1" hangingPunct="1"/>
            <a:r>
              <a:rPr lang="pl-PL" sz="2000"/>
              <a:t>	1.1.	Usluge investicionog održavanja. </a:t>
            </a:r>
          </a:p>
          <a:p>
            <a:pPr marL="342900" indent="-342900" eaLnBrk="1" hangingPunct="1"/>
            <a:r>
              <a:rPr lang="pl-PL" sz="2000"/>
              <a:t>	1.2.	Usluge preventivnog održavanja. </a:t>
            </a:r>
          </a:p>
          <a:p>
            <a:pPr marL="342900" indent="-342900" eaLnBrk="1" hangingPunct="1"/>
            <a:r>
              <a:rPr lang="pl-PL" sz="2000"/>
              <a:t>	1.3.	Usluge tekućeg održavanja. </a:t>
            </a:r>
          </a:p>
          <a:p>
            <a:pPr marL="342900" indent="-342900" eaLnBrk="1" hangingPunct="1"/>
            <a:r>
              <a:rPr lang="pl-PL" sz="2000"/>
              <a:t>	1.4.	Usluge obezbeđenja rezervnih delova.</a:t>
            </a:r>
          </a:p>
        </p:txBody>
      </p:sp>
      <p:sp>
        <p:nvSpPr>
          <p:cNvPr id="44036" name="Rectangle 3"/>
          <p:cNvSpPr>
            <a:spLocks noChangeArrowheads="1"/>
          </p:cNvSpPr>
          <p:nvPr>
            <p:ph type="title" idx="4294967295"/>
          </p:nvPr>
        </p:nvSpPr>
        <p:spPr>
          <a:xfrm>
            <a:off x="179388" y="620713"/>
            <a:ext cx="8678862" cy="1079500"/>
          </a:xfrm>
          <a:noFill/>
        </p:spPr>
        <p:txBody>
          <a:bodyPr anchor="t"/>
          <a:lstStyle/>
          <a:p>
            <a:pPr algn="ctr" eaLnBrk="1" hangingPunct="1"/>
            <a:r>
              <a:rPr lang="sl-SI" sz="2800" b="1" smtClean="0"/>
              <a:t>IDENTIFIKACIJA PREDMETA RADA UNIVERZALNIH PODSISTEMA</a:t>
            </a:r>
            <a:endParaRPr lang="sr-Latn-C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l="21094" t="18750" r="20313" b="26041"/>
          <a:stretch>
            <a:fillRect/>
          </a:stretch>
        </p:blipFill>
        <p:spPr bwMode="auto">
          <a:xfrm>
            <a:off x="0" y="785813"/>
            <a:ext cx="943451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l="22266" t="22916" r="19727" b="12500"/>
          <a:stretch>
            <a:fillRect/>
          </a:stretch>
        </p:blipFill>
        <p:spPr bwMode="auto">
          <a:xfrm>
            <a:off x="142875" y="642938"/>
            <a:ext cx="8786813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22266" t="26041" r="20313" b="10416"/>
          <a:stretch>
            <a:fillRect/>
          </a:stretch>
        </p:blipFill>
        <p:spPr bwMode="auto">
          <a:xfrm>
            <a:off x="142875" y="642938"/>
            <a:ext cx="87217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17578" t="22916" r="16797" b="8333"/>
          <a:stretch>
            <a:fillRect/>
          </a:stretch>
        </p:blipFill>
        <p:spPr bwMode="auto">
          <a:xfrm>
            <a:off x="1588" y="1143000"/>
            <a:ext cx="92138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620713"/>
            <a:ext cx="90011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sl-SI" b="1" kern="0" dirty="0">
                <a:latin typeface="+mj-lt"/>
                <a:ea typeface="+mj-ea"/>
                <a:cs typeface="+mj-cs"/>
              </a:rPr>
              <a:t>IDENTIFIKACIJA PREDMETA RADA UNIVERZALNIH PODSISTEMA – Parallel doo</a:t>
            </a:r>
            <a:endParaRPr lang="sr-Latn-CS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l="16992" t="22916" r="16797" b="50000"/>
          <a:stretch>
            <a:fillRect/>
          </a:stretch>
        </p:blipFill>
        <p:spPr bwMode="auto">
          <a:xfrm>
            <a:off x="-71438" y="1143000"/>
            <a:ext cx="93138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/>
          <a:srcRect l="17578" t="20833" r="17381" b="54167"/>
          <a:stretch>
            <a:fillRect/>
          </a:stretch>
        </p:blipFill>
        <p:spPr bwMode="auto">
          <a:xfrm>
            <a:off x="-36513" y="3643313"/>
            <a:ext cx="9251951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620713"/>
            <a:ext cx="90011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sl-SI" b="1" kern="0" dirty="0">
                <a:latin typeface="+mj-lt"/>
                <a:ea typeface="+mj-ea"/>
                <a:cs typeface="+mj-cs"/>
              </a:rPr>
              <a:t>IDENTIFIKACIJA PREDMETA RADA UNIVERZALNIH PODSISTEMA – Parallel doo</a:t>
            </a:r>
            <a:endParaRPr lang="sr-Latn-CS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/>
          <a:srcRect l="16992" t="20833" r="16211" b="9375"/>
          <a:stretch>
            <a:fillRect/>
          </a:stretch>
        </p:blipFill>
        <p:spPr bwMode="auto">
          <a:xfrm>
            <a:off x="0" y="1000125"/>
            <a:ext cx="923766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620713"/>
            <a:ext cx="90011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sl-SI" b="1" kern="0" dirty="0">
                <a:latin typeface="+mj-lt"/>
                <a:ea typeface="+mj-ea"/>
                <a:cs typeface="+mj-cs"/>
              </a:rPr>
              <a:t>IDENTIFIKACIJA PREDMETA RADA UNIVERZALNIH PODSISTEMA – Parallel doo</a:t>
            </a:r>
            <a:endParaRPr lang="sr-Latn-CS" b="1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r-Latn-CS"/>
              <a:t>Kakav može biti proces?</a:t>
            </a:r>
            <a:endParaRPr lang="en-US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66700" y="1524000"/>
          <a:ext cx="8648700" cy="5105400"/>
        </p:xfrm>
        <a:graphic>
          <a:graphicData uri="http://schemas.openxmlformats.org/presentationml/2006/ole">
            <p:oleObj spid="_x0000_s3074" name="Visio" r:id="rId3" imgW="9074974" imgH="535583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152400" y="533400"/>
            <a:ext cx="8763000" cy="685800"/>
          </a:xfrm>
        </p:spPr>
        <p:txBody>
          <a:bodyPr/>
          <a:lstStyle/>
          <a:p>
            <a:r>
              <a:rPr lang="sr-Latn-CS" sz="4000"/>
              <a:t>Procesno orijentisana organizacija?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205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CS" sz="2700" dirty="0"/>
              <a:t>Organizacija postoji kako bi izvršavala procese koji stvaraju vrednost za korisnika i druge interesne strane.</a:t>
            </a:r>
          </a:p>
          <a:p>
            <a:pPr>
              <a:lnSpc>
                <a:spcPct val="90000"/>
              </a:lnSpc>
            </a:pPr>
            <a:r>
              <a:rPr lang="sr-Latn-CS" sz="2700" dirty="0"/>
              <a:t>Upravljati organizacijom znači upravljati njenim procesima.</a:t>
            </a:r>
            <a:endParaRPr lang="en-US" sz="2700" dirty="0"/>
          </a:p>
        </p:txBody>
      </p:sp>
      <p:pic>
        <p:nvPicPr>
          <p:cNvPr id="13316" name="Picture 1" descr="http://www.bptrends.com/images/advisor_0913c.gif"/>
          <p:cNvPicPr>
            <a:picLocks noChangeAspect="1" noChangeArrowheads="1"/>
          </p:cNvPicPr>
          <p:nvPr/>
        </p:nvPicPr>
        <p:blipFill>
          <a:blip r:link="rId2"/>
          <a:srcRect/>
          <a:stretch>
            <a:fillRect/>
          </a:stretch>
        </p:blipFill>
        <p:spPr bwMode="auto">
          <a:xfrm>
            <a:off x="1981200" y="3276600"/>
            <a:ext cx="52578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sr-Latn-CS" sz="4000"/>
              <a:t>Funkcionalna naspram</a:t>
            </a:r>
            <a:br>
              <a:rPr lang="sr-Latn-CS" sz="4000"/>
            </a:br>
            <a:r>
              <a:rPr lang="sr-Latn-CS" sz="4000"/>
              <a:t>procesno orijentisane organizacije</a:t>
            </a:r>
            <a:endParaRPr lang="en-US" sz="4000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Calibri" pitchFamily="34" charset="0"/>
            </a:endParaRPr>
          </a:p>
        </p:txBody>
      </p:sp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228600" y="1752600"/>
          <a:ext cx="8743950" cy="4267200"/>
        </p:xfrm>
        <a:graphic>
          <a:graphicData uri="http://schemas.openxmlformats.org/presentationml/2006/ole">
            <p:oleObj spid="_x0000_s4098" name="Visio" r:id="rId3" imgW="7183374" imgH="350932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396</TotalTime>
  <Words>2694</Words>
  <Application>Microsoft Office PowerPoint</Application>
  <PresentationFormat>On-screen Show (4:3)</PresentationFormat>
  <Paragraphs>474</Paragraphs>
  <Slides>69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Calibri</vt:lpstr>
      <vt:lpstr>Arial</vt:lpstr>
      <vt:lpstr>Times New Roman</vt:lpstr>
      <vt:lpstr>Wingdings</vt:lpstr>
      <vt:lpstr>Arial Black</vt:lpstr>
      <vt:lpstr>Pixel</vt:lpstr>
      <vt:lpstr>Microsoft Office Visio Drawing</vt:lpstr>
      <vt:lpstr>Microsoft Visio Drawing</vt:lpstr>
      <vt:lpstr>Microsoft Equation 3.0</vt:lpstr>
      <vt:lpstr>PROCESI I PROCESNI PRISTUP</vt:lpstr>
      <vt:lpstr>Šta je proces?</vt:lpstr>
      <vt:lpstr>Šta je (poslovni) proces?</vt:lpstr>
      <vt:lpstr>Šta je (poslovni) proces?</vt:lpstr>
      <vt:lpstr>Šta je (poslovni) proces?</vt:lpstr>
      <vt:lpstr>Šta je cilj (poslovnog) procesa?</vt:lpstr>
      <vt:lpstr>Kakav može biti proces?</vt:lpstr>
      <vt:lpstr>Procesno orijentisana organizacija?</vt:lpstr>
      <vt:lpstr>Funkcionalna naspram procesno orijentisane organizacije</vt:lpstr>
      <vt:lpstr>Funkcionalna naspram procesno orijentisane organizacije</vt:lpstr>
      <vt:lpstr>Funkcionalna naspram procesno orijentisane organizacije</vt:lpstr>
      <vt:lpstr>Šta se dobija procesno orijentisanom organizacijom?</vt:lpstr>
      <vt:lpstr>Mapa odnosa vrednosti i resursa</vt:lpstr>
      <vt:lpstr>Procesni pristup</vt:lpstr>
      <vt:lpstr>Procesni pristup je neophodan kako bi se:</vt:lpstr>
      <vt:lpstr>Šta je prethodilo procesnom pristupu?</vt:lpstr>
      <vt:lpstr>Razvoj procesnog pristupa</vt:lpstr>
      <vt:lpstr>Problemi u primeni procesnog pristupa</vt:lpstr>
      <vt:lpstr>Zrelost procesa</vt:lpstr>
      <vt:lpstr>CMM (Capability Maturity Model)</vt:lpstr>
      <vt:lpstr>Procesni pristup i ISO standardi</vt:lpstr>
      <vt:lpstr>Model sistema menadžmenta kvalitetom zasnovanog na procesima</vt:lpstr>
      <vt:lpstr>IDENTIFIKACIJA PREDMETA RADA I  PROJEKTOVANJE KATALOGA (USLUGA/PROIZVODA) PODSISTEMA POSLOVNOG SISTEMA</vt:lpstr>
      <vt:lpstr>Model “Korisnik – Isporučilac”</vt:lpstr>
      <vt:lpstr>Slide 25</vt:lpstr>
      <vt:lpstr>Slide 26</vt:lpstr>
      <vt:lpstr>Slide 27</vt:lpstr>
      <vt:lpstr>Identifikacija predmeta rada</vt:lpstr>
      <vt:lpstr>Principi identifikacije predmeta rada</vt:lpstr>
      <vt:lpstr>Principi identifikacije predmeta rada</vt:lpstr>
      <vt:lpstr>Zašto Katalog predmeta rada?</vt:lpstr>
      <vt:lpstr>Pojavni oblici Kataloga predmeta rada</vt:lpstr>
      <vt:lpstr>Struktura kataloga predmeta rada</vt:lpstr>
      <vt:lpstr>Pojavni oblici Kataloga predmeta rada</vt:lpstr>
      <vt:lpstr>Identifikacija kod proizvodnog preduzeća</vt:lpstr>
      <vt:lpstr>Slučaj proizvoda – proizvodnja cilindarskih sklopova</vt:lpstr>
      <vt:lpstr>Slučaj proizvoda - sastavnica</vt:lpstr>
      <vt:lpstr>Slučaj proizvoda – uprošćena šema tehnološkog toka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Identifikacija predmeta rada kod uslužnog preduzeća</vt:lpstr>
      <vt:lpstr>Primer usluge – usluga inženjeringa</vt:lpstr>
      <vt:lpstr>Katalog predmeta rada štamparije</vt:lpstr>
      <vt:lpstr>Katalog predmeta rada štamparije</vt:lpstr>
      <vt:lpstr>Slide 53</vt:lpstr>
      <vt:lpstr>Slide 54</vt:lpstr>
      <vt:lpstr>Slide 55</vt:lpstr>
      <vt:lpstr>Ko treba da vrši identifikaciju predmeta rada?</vt:lpstr>
      <vt:lpstr>Formular za izradu kataloga predmeta rada</vt:lpstr>
      <vt:lpstr>IDENTIFIKACIJA PREDMETA RADA UNIVERZALNIH PODSISTEMA</vt:lpstr>
      <vt:lpstr>IDENTIFIKACIJA PREDMETA RADA UNIVERZALNIH PODSISTEMA</vt:lpstr>
      <vt:lpstr>IDENTIFIKACIJA PREDMETA RADA UNIVERZALNIH PODSISTEMA</vt:lpstr>
      <vt:lpstr>IDENTIFIKACIJA PREDMETA RADA UNIVERZALNIH PODSISTEMA</vt:lpstr>
      <vt:lpstr>IDENTIFIKACIJA PREDMETA RADA UNIVERZALNIH PODSISTEMA</vt:lpstr>
      <vt:lpstr>IDENTIFIKACIJA PREDMETA RADA UNIVERZALNIH PODSISTEMA</vt:lpstr>
      <vt:lpstr>Slide 64</vt:lpstr>
      <vt:lpstr>Slide 65</vt:lpstr>
      <vt:lpstr>Slide 66</vt:lpstr>
      <vt:lpstr>Slide 67</vt:lpstr>
      <vt:lpstr>Slide 68</vt:lpstr>
      <vt:lpstr>Slide 69</vt:lpstr>
    </vt:vector>
  </TitlesOfParts>
  <Company>fon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PROCESI I PROCESNI PRISTUP</dc:title>
  <dc:creator>fon</dc:creator>
  <cp:lastModifiedBy>Dragana</cp:lastModifiedBy>
  <cp:revision>24</cp:revision>
  <dcterms:created xsi:type="dcterms:W3CDTF">2011-10-13T12:01:38Z</dcterms:created>
  <dcterms:modified xsi:type="dcterms:W3CDTF">2014-10-21T09:59:33Z</dcterms:modified>
</cp:coreProperties>
</file>