
<file path=[Content_Types].xml><?xml version="1.0" encoding="utf-8"?>
<Types xmlns="http://schemas.openxmlformats.org/package/2006/content-types">
  <Override PartName="/ppt/theme/themeOverride12.xml" ContentType="application/vnd.openxmlformats-officedocument.themeOverr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Override19.xml" ContentType="application/vnd.openxmlformats-officedocument.themeOverride+xml"/>
  <Override PartName="/ppt/theme/themeOverride17.xml" ContentType="application/vnd.openxmlformats-officedocument.themeOverride+xml"/>
  <Override PartName="/ppt/theme/themeOverride15.xml" ContentType="application/vnd.openxmlformats-officedocument.themeOverride+xml"/>
  <Override PartName="/ppt/theme/themeOverride24.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13.xml" ContentType="application/vnd.openxmlformats-officedocument.themeOverride+xml"/>
  <Override PartName="/ppt/theme/themeOverride2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Override6.xml" ContentType="application/vnd.openxmlformats-officedocument.themeOverride+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theme/themeOverride4.xml" ContentType="application/vnd.openxmlformats-officedocument.themeOverrid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theme/themeOverride18.xml" ContentType="application/vnd.openxmlformats-officedocument.themeOverride+xml"/>
  <Override PartName="/ppt/theme/themeOverride27.xml" ContentType="application/vnd.openxmlformats-officedocument.themeOverride+xml"/>
  <Default Extension="vml" ContentType="application/vnd.openxmlformats-officedocument.vmlDrawing"/>
  <Override PartName="/ppt/theme/themeOverride16.xml" ContentType="application/vnd.openxmlformats-officedocument.themeOverride+xml"/>
  <Override PartName="/ppt/theme/themeOverride25.xml" ContentType="application/vnd.openxmlformats-officedocument.themeOverride+xml"/>
  <Override PartName="/ppt/slides/slide8.xml" ContentType="application/vnd.openxmlformats-officedocument.presentationml.slide+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27"/>
  </p:notesMasterIdLst>
  <p:sldIdLst>
    <p:sldId id="259" r:id="rId2"/>
    <p:sldId id="302" r:id="rId3"/>
    <p:sldId id="294" r:id="rId4"/>
    <p:sldId id="295" r:id="rId5"/>
    <p:sldId id="296" r:id="rId6"/>
    <p:sldId id="297" r:id="rId7"/>
    <p:sldId id="300" r:id="rId8"/>
    <p:sldId id="301" r:id="rId9"/>
    <p:sldId id="304" r:id="rId10"/>
    <p:sldId id="305" r:id="rId11"/>
    <p:sldId id="306" r:id="rId12"/>
    <p:sldId id="307" r:id="rId13"/>
    <p:sldId id="309" r:id="rId14"/>
    <p:sldId id="308" r:id="rId15"/>
    <p:sldId id="292" r:id="rId16"/>
    <p:sldId id="310" r:id="rId17"/>
    <p:sldId id="311" r:id="rId18"/>
    <p:sldId id="312" r:id="rId19"/>
    <p:sldId id="313" r:id="rId20"/>
    <p:sldId id="315" r:id="rId21"/>
    <p:sldId id="316" r:id="rId22"/>
    <p:sldId id="317" r:id="rId23"/>
    <p:sldId id="318" r:id="rId24"/>
    <p:sldId id="319" r:id="rId25"/>
    <p:sldId id="320" r:id="rId26"/>
  </p:sldIdLst>
  <p:sldSz cx="9144000" cy="6858000" type="screen4x3"/>
  <p:notesSz cx="7099300" cy="10234613"/>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014"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9075" tIns="49538" rIns="99075" bIns="49538" rtlCol="0"/>
          <a:lstStyle>
            <a:lvl1pPr algn="l">
              <a:defRPr sz="1300"/>
            </a:lvl1pPr>
          </a:lstStyle>
          <a:p>
            <a:endParaRPr lang="sr-Latn-CS"/>
          </a:p>
        </p:txBody>
      </p:sp>
      <p:sp>
        <p:nvSpPr>
          <p:cNvPr id="3" name="Date Placeholder 2"/>
          <p:cNvSpPr>
            <a:spLocks noGrp="1"/>
          </p:cNvSpPr>
          <p:nvPr>
            <p:ph type="dt" idx="1"/>
          </p:nvPr>
        </p:nvSpPr>
        <p:spPr>
          <a:xfrm>
            <a:off x="4021295" y="1"/>
            <a:ext cx="3076363" cy="511731"/>
          </a:xfrm>
          <a:prstGeom prst="rect">
            <a:avLst/>
          </a:prstGeom>
        </p:spPr>
        <p:txBody>
          <a:bodyPr vert="horz" lIns="99075" tIns="49538" rIns="99075" bIns="49538" rtlCol="0"/>
          <a:lstStyle>
            <a:lvl1pPr algn="r">
              <a:defRPr sz="1300"/>
            </a:lvl1pPr>
          </a:lstStyle>
          <a:p>
            <a:fld id="{A83702C6-2917-4968-A2E6-85C1DD75E78B}" type="datetimeFigureOut">
              <a:rPr lang="sr-Latn-CS" smtClean="0"/>
              <a:pPr/>
              <a:t>30.10.2018</a:t>
            </a:fld>
            <a:endParaRPr lang="sr-Latn-C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75" tIns="49538" rIns="99075" bIns="49538" rtlCol="0" anchor="ctr"/>
          <a:lstStyle/>
          <a:p>
            <a:endParaRPr lang="sr-Latn-C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75" tIns="49538" rIns="99075" bIns="4953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6" name="Footer Placeholder 5"/>
          <p:cNvSpPr>
            <a:spLocks noGrp="1"/>
          </p:cNvSpPr>
          <p:nvPr>
            <p:ph type="ftr" sz="quarter" idx="4"/>
          </p:nvPr>
        </p:nvSpPr>
        <p:spPr>
          <a:xfrm>
            <a:off x="1" y="9721107"/>
            <a:ext cx="3076363" cy="511731"/>
          </a:xfrm>
          <a:prstGeom prst="rect">
            <a:avLst/>
          </a:prstGeom>
        </p:spPr>
        <p:txBody>
          <a:bodyPr vert="horz" lIns="99075" tIns="49538" rIns="99075" bIns="49538" rtlCol="0" anchor="b"/>
          <a:lstStyle>
            <a:lvl1pPr algn="l">
              <a:defRPr sz="1300"/>
            </a:lvl1pPr>
          </a:lstStyle>
          <a:p>
            <a:endParaRPr lang="sr-Latn-CS"/>
          </a:p>
        </p:txBody>
      </p:sp>
      <p:sp>
        <p:nvSpPr>
          <p:cNvPr id="7" name="Slide Number Placeholder 6"/>
          <p:cNvSpPr>
            <a:spLocks noGrp="1"/>
          </p:cNvSpPr>
          <p:nvPr>
            <p:ph type="sldNum" sz="quarter" idx="5"/>
          </p:nvPr>
        </p:nvSpPr>
        <p:spPr>
          <a:xfrm>
            <a:off x="4021295" y="9721107"/>
            <a:ext cx="3076363" cy="511731"/>
          </a:xfrm>
          <a:prstGeom prst="rect">
            <a:avLst/>
          </a:prstGeom>
        </p:spPr>
        <p:txBody>
          <a:bodyPr vert="horz" lIns="99075" tIns="49538" rIns="99075" bIns="49538" rtlCol="0" anchor="b"/>
          <a:lstStyle>
            <a:lvl1pPr algn="r">
              <a:defRPr sz="1300"/>
            </a:lvl1pPr>
          </a:lstStyle>
          <a:p>
            <a:fld id="{524DE8F2-BF55-45B2-9496-F92DC862B3FC}" type="slidenum">
              <a:rPr lang="sr-Latn-CS" smtClean="0"/>
              <a:pPr/>
              <a:t>‹#›</a:t>
            </a:fld>
            <a:endParaRPr lang="sr-Latn-C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3D07227-E652-4D16-A031-DDC27848FDD9}" type="slidenum">
              <a:rPr lang="sr-Latn-CS" smtClean="0"/>
              <a:pPr/>
              <a:t>8</a:t>
            </a:fld>
            <a:endParaRPr lang="sr-Latn-C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3D07227-E652-4D16-A031-DDC27848FDD9}" type="slidenum">
              <a:rPr lang="sr-Latn-CS" smtClean="0"/>
              <a:pPr/>
              <a:t>9</a:t>
            </a:fld>
            <a:endParaRPr lang="sr-Latn-C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5.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6.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7.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9.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0.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1.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2.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3.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5.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6.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8D6796-7B84-4D0C-B446-BE685FA431FF}" type="datetimeFigureOut">
              <a:rPr lang="sr-Latn-CS" smtClean="0"/>
              <a:pPr/>
              <a:t>30.10.2018</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FF01FE2F-10E6-4EA7-B725-9772FCD2EFA5}" type="slidenum">
              <a:rPr lang="sr-Latn-CS" smtClean="0"/>
              <a:pPr/>
              <a:t>‹#›</a:t>
            </a:fld>
            <a:endParaRPr lang="sr-Latn-C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D6796-7B84-4D0C-B446-BE685FA431FF}" type="datetimeFigureOut">
              <a:rPr lang="sr-Latn-CS" smtClean="0"/>
              <a:pPr/>
              <a:t>30.10.2018</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FF01FE2F-10E6-4EA7-B725-9772FCD2EFA5}" type="slidenum">
              <a:rPr lang="sr-Latn-CS" smtClean="0"/>
              <a:pPr/>
              <a:t>‹#›</a:t>
            </a:fld>
            <a:endParaRPr lang="sr-Latn-C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D6796-7B84-4D0C-B446-BE685FA431FF}" type="datetimeFigureOut">
              <a:rPr lang="sr-Latn-CS" smtClean="0"/>
              <a:pPr/>
              <a:t>30.10.2018</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FF01FE2F-10E6-4EA7-B725-9772FCD2EFA5}" type="slidenum">
              <a:rPr lang="sr-Latn-CS" smtClean="0"/>
              <a:pPr/>
              <a:t>‹#›</a:t>
            </a:fld>
            <a:endParaRPr lang="sr-Latn-C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
        <p:nvSpPr>
          <p:cNvPr id="7" name="Rectangle 20"/>
          <p:cNvSpPr>
            <a:spLocks noChangeArrowheads="1"/>
          </p:cNvSpPr>
          <p:nvPr userDrawn="1"/>
        </p:nvSpPr>
        <p:spPr bwMode="auto">
          <a:xfrm>
            <a:off x="1331913" y="6334125"/>
            <a:ext cx="6553200" cy="230188"/>
          </a:xfrm>
          <a:prstGeom prst="rect">
            <a:avLst/>
          </a:prstGeom>
          <a:noFill/>
          <a:ln w="9525">
            <a:noFill/>
            <a:miter lim="800000"/>
            <a:headEnd/>
            <a:tailEnd/>
          </a:ln>
          <a:effectLst/>
        </p:spPr>
        <p:txBody>
          <a:bodyPr>
            <a:spAutoFit/>
          </a:bodyPr>
          <a:lstStyle/>
          <a:p>
            <a:pPr algn="ctr">
              <a:defRPr/>
            </a:pPr>
            <a:r>
              <a:rPr lang="x-none" sz="900" b="1" dirty="0" smtClean="0">
                <a:solidFill>
                  <a:srgbClr val="333399"/>
                </a:solidFill>
              </a:rPr>
              <a:t>Utvrđivanje i merenje učinka</a:t>
            </a:r>
            <a:endParaRPr lang="en-US" sz="900" b="1" dirty="0">
              <a:solidFill>
                <a:srgbClr val="333399"/>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
        <p:nvSpPr>
          <p:cNvPr id="7" name="Rectangle 20"/>
          <p:cNvSpPr>
            <a:spLocks noChangeArrowheads="1"/>
          </p:cNvSpPr>
          <p:nvPr userDrawn="1"/>
        </p:nvSpPr>
        <p:spPr bwMode="auto">
          <a:xfrm>
            <a:off x="1331913" y="6334125"/>
            <a:ext cx="6553200" cy="230188"/>
          </a:xfrm>
          <a:prstGeom prst="rect">
            <a:avLst/>
          </a:prstGeom>
          <a:noFill/>
          <a:ln w="9525">
            <a:noFill/>
            <a:miter lim="800000"/>
            <a:headEnd/>
            <a:tailEnd/>
          </a:ln>
          <a:effectLst/>
        </p:spPr>
        <p:txBody>
          <a:bodyPr>
            <a:spAutoFit/>
          </a:bodyPr>
          <a:lstStyle/>
          <a:p>
            <a:pPr algn="ctr">
              <a:defRPr/>
            </a:pPr>
            <a:r>
              <a:rPr lang="x-none" sz="900" b="1" dirty="0" smtClean="0">
                <a:solidFill>
                  <a:srgbClr val="333399"/>
                </a:solidFill>
              </a:rPr>
              <a:t>Utvrđivanje i merenje učinka</a:t>
            </a:r>
            <a:endParaRPr lang="en-US" sz="900" b="1" dirty="0">
              <a:solidFill>
                <a:srgbClr val="333399"/>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
        <p:nvSpPr>
          <p:cNvPr id="7" name="Rectangle 20"/>
          <p:cNvSpPr>
            <a:spLocks noChangeArrowheads="1"/>
          </p:cNvSpPr>
          <p:nvPr userDrawn="1"/>
        </p:nvSpPr>
        <p:spPr bwMode="auto">
          <a:xfrm>
            <a:off x="1331913" y="6334125"/>
            <a:ext cx="6553200" cy="230188"/>
          </a:xfrm>
          <a:prstGeom prst="rect">
            <a:avLst/>
          </a:prstGeom>
          <a:noFill/>
          <a:ln w="9525">
            <a:noFill/>
            <a:miter lim="800000"/>
            <a:headEnd/>
            <a:tailEnd/>
          </a:ln>
          <a:effectLst/>
        </p:spPr>
        <p:txBody>
          <a:bodyPr>
            <a:spAutoFit/>
          </a:bodyPr>
          <a:lstStyle/>
          <a:p>
            <a:pPr algn="ctr">
              <a:defRPr/>
            </a:pPr>
            <a:r>
              <a:rPr lang="x-none" sz="900" b="1" dirty="0" smtClean="0">
                <a:solidFill>
                  <a:srgbClr val="333399"/>
                </a:solidFill>
              </a:rPr>
              <a:t>Utvrđivanje i merenje učinka</a:t>
            </a:r>
            <a:endParaRPr lang="en-US" sz="900" b="1" dirty="0">
              <a:solidFill>
                <a:srgbClr val="333399"/>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
        <p:nvSpPr>
          <p:cNvPr id="7" name="Rectangle 20"/>
          <p:cNvSpPr>
            <a:spLocks noChangeArrowheads="1"/>
          </p:cNvSpPr>
          <p:nvPr userDrawn="1"/>
        </p:nvSpPr>
        <p:spPr bwMode="auto">
          <a:xfrm>
            <a:off x="1331913" y="6334125"/>
            <a:ext cx="6553200" cy="230188"/>
          </a:xfrm>
          <a:prstGeom prst="rect">
            <a:avLst/>
          </a:prstGeom>
          <a:noFill/>
          <a:ln w="9525">
            <a:noFill/>
            <a:miter lim="800000"/>
            <a:headEnd/>
            <a:tailEnd/>
          </a:ln>
          <a:effectLst/>
        </p:spPr>
        <p:txBody>
          <a:bodyPr>
            <a:spAutoFit/>
          </a:bodyPr>
          <a:lstStyle/>
          <a:p>
            <a:pPr algn="ctr">
              <a:defRPr/>
            </a:pPr>
            <a:r>
              <a:rPr lang="x-none" sz="900" b="1" dirty="0" smtClean="0">
                <a:solidFill>
                  <a:srgbClr val="333399"/>
                </a:solidFill>
              </a:rPr>
              <a:t>Utvrđivanje i merenje učinka</a:t>
            </a:r>
            <a:endParaRPr lang="en-US" sz="900" b="1" dirty="0">
              <a:solidFill>
                <a:srgbClr val="333399"/>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
        <p:nvSpPr>
          <p:cNvPr id="7" name="Rectangle 20"/>
          <p:cNvSpPr>
            <a:spLocks noChangeArrowheads="1"/>
          </p:cNvSpPr>
          <p:nvPr userDrawn="1"/>
        </p:nvSpPr>
        <p:spPr bwMode="auto">
          <a:xfrm>
            <a:off x="1331913" y="6334125"/>
            <a:ext cx="6553200" cy="230188"/>
          </a:xfrm>
          <a:prstGeom prst="rect">
            <a:avLst/>
          </a:prstGeom>
          <a:noFill/>
          <a:ln w="9525">
            <a:noFill/>
            <a:miter lim="800000"/>
            <a:headEnd/>
            <a:tailEnd/>
          </a:ln>
          <a:effectLst/>
        </p:spPr>
        <p:txBody>
          <a:bodyPr>
            <a:spAutoFit/>
          </a:bodyPr>
          <a:lstStyle/>
          <a:p>
            <a:pPr algn="ctr">
              <a:defRPr/>
            </a:pPr>
            <a:r>
              <a:rPr lang="x-none" sz="900" b="1" dirty="0" smtClean="0">
                <a:solidFill>
                  <a:srgbClr val="333399"/>
                </a:solidFill>
              </a:rPr>
              <a:t>Utvrđivanje i merenje učinka</a:t>
            </a:r>
            <a:endParaRPr lang="en-US" sz="900" b="1" dirty="0">
              <a:solidFill>
                <a:srgbClr val="333399"/>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
        <p:nvSpPr>
          <p:cNvPr id="7" name="Rectangle 20"/>
          <p:cNvSpPr>
            <a:spLocks noChangeArrowheads="1"/>
          </p:cNvSpPr>
          <p:nvPr userDrawn="1"/>
        </p:nvSpPr>
        <p:spPr bwMode="auto">
          <a:xfrm>
            <a:off x="1331913" y="6334125"/>
            <a:ext cx="6553200" cy="230188"/>
          </a:xfrm>
          <a:prstGeom prst="rect">
            <a:avLst/>
          </a:prstGeom>
          <a:noFill/>
          <a:ln w="9525">
            <a:noFill/>
            <a:miter lim="800000"/>
            <a:headEnd/>
            <a:tailEnd/>
          </a:ln>
          <a:effectLst/>
        </p:spPr>
        <p:txBody>
          <a:bodyPr>
            <a:spAutoFit/>
          </a:bodyPr>
          <a:lstStyle/>
          <a:p>
            <a:pPr algn="ctr">
              <a:defRPr/>
            </a:pPr>
            <a:r>
              <a:rPr lang="x-none" sz="900" b="1" dirty="0" smtClean="0">
                <a:solidFill>
                  <a:srgbClr val="333399"/>
                </a:solidFill>
              </a:rPr>
              <a:t>Utvrđivanje i merenje učinka</a:t>
            </a:r>
            <a:endParaRPr lang="en-US" sz="900" b="1" dirty="0">
              <a:solidFill>
                <a:srgbClr val="333399"/>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
        <p:nvSpPr>
          <p:cNvPr id="7" name="Rectangle 20"/>
          <p:cNvSpPr>
            <a:spLocks noChangeArrowheads="1"/>
          </p:cNvSpPr>
          <p:nvPr userDrawn="1"/>
        </p:nvSpPr>
        <p:spPr bwMode="auto">
          <a:xfrm>
            <a:off x="1331913" y="6334125"/>
            <a:ext cx="6553200" cy="230188"/>
          </a:xfrm>
          <a:prstGeom prst="rect">
            <a:avLst/>
          </a:prstGeom>
          <a:noFill/>
          <a:ln w="9525">
            <a:noFill/>
            <a:miter lim="800000"/>
            <a:headEnd/>
            <a:tailEnd/>
          </a:ln>
          <a:effectLst/>
        </p:spPr>
        <p:txBody>
          <a:bodyPr>
            <a:spAutoFit/>
          </a:bodyPr>
          <a:lstStyle/>
          <a:p>
            <a:pPr algn="ctr">
              <a:defRPr/>
            </a:pPr>
            <a:r>
              <a:rPr lang="x-none" sz="900" b="1" dirty="0" smtClean="0">
                <a:solidFill>
                  <a:srgbClr val="333399"/>
                </a:solidFill>
              </a:rPr>
              <a:t>Utvrđivanje i merenje učinka</a:t>
            </a:r>
            <a:endParaRPr lang="en-US" sz="900" b="1" dirty="0">
              <a:solidFill>
                <a:srgbClr val="333399"/>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
        <p:nvSpPr>
          <p:cNvPr id="7" name="Rectangle 20"/>
          <p:cNvSpPr>
            <a:spLocks noChangeArrowheads="1"/>
          </p:cNvSpPr>
          <p:nvPr userDrawn="1"/>
        </p:nvSpPr>
        <p:spPr bwMode="auto">
          <a:xfrm>
            <a:off x="1331913" y="6334125"/>
            <a:ext cx="6553200" cy="230188"/>
          </a:xfrm>
          <a:prstGeom prst="rect">
            <a:avLst/>
          </a:prstGeom>
          <a:noFill/>
          <a:ln w="9525">
            <a:noFill/>
            <a:miter lim="800000"/>
            <a:headEnd/>
            <a:tailEnd/>
          </a:ln>
          <a:effectLst/>
        </p:spPr>
        <p:txBody>
          <a:bodyPr>
            <a:spAutoFit/>
          </a:bodyPr>
          <a:lstStyle/>
          <a:p>
            <a:pPr algn="ctr">
              <a:defRPr/>
            </a:pPr>
            <a:r>
              <a:rPr lang="x-none" sz="900" b="1" dirty="0" smtClean="0">
                <a:solidFill>
                  <a:srgbClr val="333399"/>
                </a:solidFill>
              </a:rPr>
              <a:t>Utvrđivanje i merenje učinka</a:t>
            </a:r>
            <a:endParaRPr lang="en-US" sz="900" b="1" dirty="0">
              <a:solidFill>
                <a:srgbClr val="333399"/>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D6796-7B84-4D0C-B446-BE685FA431FF}" type="datetimeFigureOut">
              <a:rPr lang="sr-Latn-CS" smtClean="0"/>
              <a:pPr/>
              <a:t>30.10.2018</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FF01FE2F-10E6-4EA7-B725-9772FCD2EFA5}" type="slidenum">
              <a:rPr lang="sr-Latn-CS" smtClean="0"/>
              <a:pPr/>
              <a:t>‹#›</a:t>
            </a:fld>
            <a:endParaRPr lang="sr-Latn-C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
        <p:nvSpPr>
          <p:cNvPr id="7" name="Rectangle 20"/>
          <p:cNvSpPr>
            <a:spLocks noChangeArrowheads="1"/>
          </p:cNvSpPr>
          <p:nvPr userDrawn="1"/>
        </p:nvSpPr>
        <p:spPr bwMode="auto">
          <a:xfrm>
            <a:off x="1331913" y="6334125"/>
            <a:ext cx="6553200" cy="230188"/>
          </a:xfrm>
          <a:prstGeom prst="rect">
            <a:avLst/>
          </a:prstGeom>
          <a:noFill/>
          <a:ln w="9525">
            <a:noFill/>
            <a:miter lim="800000"/>
            <a:headEnd/>
            <a:tailEnd/>
          </a:ln>
          <a:effectLst/>
        </p:spPr>
        <p:txBody>
          <a:bodyPr>
            <a:spAutoFit/>
          </a:bodyPr>
          <a:lstStyle/>
          <a:p>
            <a:pPr algn="ctr">
              <a:defRPr/>
            </a:pPr>
            <a:r>
              <a:rPr lang="x-none" sz="900" b="1" dirty="0" smtClean="0">
                <a:solidFill>
                  <a:srgbClr val="333399"/>
                </a:solidFill>
              </a:rPr>
              <a:t>Utvrđivanje i merenje učinka</a:t>
            </a:r>
            <a:endParaRPr lang="en-US" sz="900" b="1" dirty="0">
              <a:solidFill>
                <a:srgbClr val="333399"/>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
        <p:nvSpPr>
          <p:cNvPr id="7" name="Rectangle 20"/>
          <p:cNvSpPr>
            <a:spLocks noChangeArrowheads="1"/>
          </p:cNvSpPr>
          <p:nvPr userDrawn="1"/>
        </p:nvSpPr>
        <p:spPr bwMode="auto">
          <a:xfrm>
            <a:off x="1331913" y="6334125"/>
            <a:ext cx="6553200" cy="230188"/>
          </a:xfrm>
          <a:prstGeom prst="rect">
            <a:avLst/>
          </a:prstGeom>
          <a:noFill/>
          <a:ln w="9525">
            <a:noFill/>
            <a:miter lim="800000"/>
            <a:headEnd/>
            <a:tailEnd/>
          </a:ln>
          <a:effectLst/>
        </p:spPr>
        <p:txBody>
          <a:bodyPr>
            <a:spAutoFit/>
          </a:bodyPr>
          <a:lstStyle/>
          <a:p>
            <a:pPr algn="ctr">
              <a:defRPr/>
            </a:pPr>
            <a:r>
              <a:rPr lang="x-none" sz="900" b="1" dirty="0" smtClean="0">
                <a:solidFill>
                  <a:srgbClr val="333399"/>
                </a:solidFill>
              </a:rPr>
              <a:t>Utvrđivanje i merenje učinka</a:t>
            </a:r>
            <a:endParaRPr lang="en-US" sz="900" b="1" dirty="0">
              <a:solidFill>
                <a:srgbClr val="333399"/>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
        <p:nvSpPr>
          <p:cNvPr id="7" name="Rectangle 20"/>
          <p:cNvSpPr>
            <a:spLocks noChangeArrowheads="1"/>
          </p:cNvSpPr>
          <p:nvPr userDrawn="1"/>
        </p:nvSpPr>
        <p:spPr bwMode="auto">
          <a:xfrm>
            <a:off x="1331913" y="6334125"/>
            <a:ext cx="6553200" cy="230188"/>
          </a:xfrm>
          <a:prstGeom prst="rect">
            <a:avLst/>
          </a:prstGeom>
          <a:noFill/>
          <a:ln w="9525">
            <a:noFill/>
            <a:miter lim="800000"/>
            <a:headEnd/>
            <a:tailEnd/>
          </a:ln>
          <a:effectLst/>
        </p:spPr>
        <p:txBody>
          <a:bodyPr>
            <a:spAutoFit/>
          </a:bodyPr>
          <a:lstStyle/>
          <a:p>
            <a:pPr algn="ctr">
              <a:defRPr/>
            </a:pPr>
            <a:r>
              <a:rPr lang="x-none" sz="900" b="1" dirty="0" smtClean="0">
                <a:solidFill>
                  <a:srgbClr val="333399"/>
                </a:solidFill>
              </a:rPr>
              <a:t>Utvrđivanje i merenje učinka</a:t>
            </a:r>
            <a:endParaRPr lang="en-US" sz="900" b="1" dirty="0">
              <a:solidFill>
                <a:srgbClr val="333399"/>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
        <p:nvSpPr>
          <p:cNvPr id="7" name="Rectangle 20"/>
          <p:cNvSpPr>
            <a:spLocks noChangeArrowheads="1"/>
          </p:cNvSpPr>
          <p:nvPr userDrawn="1"/>
        </p:nvSpPr>
        <p:spPr bwMode="auto">
          <a:xfrm>
            <a:off x="1331913" y="6334125"/>
            <a:ext cx="6553200" cy="230188"/>
          </a:xfrm>
          <a:prstGeom prst="rect">
            <a:avLst/>
          </a:prstGeom>
          <a:noFill/>
          <a:ln w="9525">
            <a:noFill/>
            <a:miter lim="800000"/>
            <a:headEnd/>
            <a:tailEnd/>
          </a:ln>
          <a:effectLst/>
        </p:spPr>
        <p:txBody>
          <a:bodyPr>
            <a:spAutoFit/>
          </a:bodyPr>
          <a:lstStyle/>
          <a:p>
            <a:pPr algn="ctr">
              <a:defRPr/>
            </a:pPr>
            <a:r>
              <a:rPr lang="x-none" sz="900" b="1" dirty="0" smtClean="0">
                <a:solidFill>
                  <a:srgbClr val="333399"/>
                </a:solidFill>
              </a:rPr>
              <a:t>Utvrđivanje i merenje učinka</a:t>
            </a:r>
            <a:endParaRPr lang="en-US" sz="900" b="1" dirty="0">
              <a:solidFill>
                <a:srgbClr val="333399"/>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
        <p:nvSpPr>
          <p:cNvPr id="7" name="Rectangle 20"/>
          <p:cNvSpPr>
            <a:spLocks noChangeArrowheads="1"/>
          </p:cNvSpPr>
          <p:nvPr userDrawn="1"/>
        </p:nvSpPr>
        <p:spPr bwMode="auto">
          <a:xfrm>
            <a:off x="1331913" y="6334125"/>
            <a:ext cx="6553200" cy="230188"/>
          </a:xfrm>
          <a:prstGeom prst="rect">
            <a:avLst/>
          </a:prstGeom>
          <a:noFill/>
          <a:ln w="9525">
            <a:noFill/>
            <a:miter lim="800000"/>
            <a:headEnd/>
            <a:tailEnd/>
          </a:ln>
          <a:effectLst/>
        </p:spPr>
        <p:txBody>
          <a:bodyPr>
            <a:spAutoFit/>
          </a:bodyPr>
          <a:lstStyle/>
          <a:p>
            <a:pPr algn="ctr">
              <a:defRPr/>
            </a:pPr>
            <a:r>
              <a:rPr lang="x-none" sz="900" b="1" dirty="0" smtClean="0">
                <a:solidFill>
                  <a:srgbClr val="333399"/>
                </a:solidFill>
              </a:rPr>
              <a:t>Utvrđivanje i merenje učinka</a:t>
            </a:r>
            <a:endParaRPr lang="en-US" sz="900" b="1" dirty="0">
              <a:solidFill>
                <a:srgbClr val="333399"/>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
        <p:nvSpPr>
          <p:cNvPr id="7" name="Rectangle 20"/>
          <p:cNvSpPr>
            <a:spLocks noChangeArrowheads="1"/>
          </p:cNvSpPr>
          <p:nvPr userDrawn="1"/>
        </p:nvSpPr>
        <p:spPr bwMode="auto">
          <a:xfrm>
            <a:off x="1331913" y="6334125"/>
            <a:ext cx="6553200" cy="230188"/>
          </a:xfrm>
          <a:prstGeom prst="rect">
            <a:avLst/>
          </a:prstGeom>
          <a:noFill/>
          <a:ln w="9525">
            <a:noFill/>
            <a:miter lim="800000"/>
            <a:headEnd/>
            <a:tailEnd/>
          </a:ln>
          <a:effectLst/>
        </p:spPr>
        <p:txBody>
          <a:bodyPr>
            <a:spAutoFit/>
          </a:bodyPr>
          <a:lstStyle/>
          <a:p>
            <a:pPr algn="ctr">
              <a:defRPr/>
            </a:pPr>
            <a:r>
              <a:rPr lang="x-none" sz="900" b="1" dirty="0" smtClean="0">
                <a:solidFill>
                  <a:srgbClr val="333399"/>
                </a:solidFill>
              </a:rPr>
              <a:t>Utvrđivanje i merenje učinka</a:t>
            </a:r>
            <a:endParaRPr lang="en-US" sz="900" b="1" dirty="0">
              <a:solidFill>
                <a:srgbClr val="333399"/>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
        <p:nvSpPr>
          <p:cNvPr id="7" name="Rectangle 20"/>
          <p:cNvSpPr>
            <a:spLocks noChangeArrowheads="1"/>
          </p:cNvSpPr>
          <p:nvPr userDrawn="1"/>
        </p:nvSpPr>
        <p:spPr bwMode="auto">
          <a:xfrm>
            <a:off x="1331913" y="6334125"/>
            <a:ext cx="6553200" cy="230188"/>
          </a:xfrm>
          <a:prstGeom prst="rect">
            <a:avLst/>
          </a:prstGeom>
          <a:noFill/>
          <a:ln w="9525">
            <a:noFill/>
            <a:miter lim="800000"/>
            <a:headEnd/>
            <a:tailEnd/>
          </a:ln>
          <a:effectLst/>
        </p:spPr>
        <p:txBody>
          <a:bodyPr>
            <a:spAutoFit/>
          </a:bodyPr>
          <a:lstStyle/>
          <a:p>
            <a:pPr algn="ctr">
              <a:defRPr/>
            </a:pPr>
            <a:r>
              <a:rPr lang="x-none" sz="900" b="1" dirty="0" smtClean="0">
                <a:solidFill>
                  <a:srgbClr val="333399"/>
                </a:solidFill>
              </a:rPr>
              <a:t>Utvrđivanje i merenje učinka</a:t>
            </a:r>
            <a:endParaRPr lang="en-US" sz="900" b="1" dirty="0">
              <a:solidFill>
                <a:srgbClr val="333399"/>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
        <p:nvSpPr>
          <p:cNvPr id="7" name="Rectangle 20"/>
          <p:cNvSpPr>
            <a:spLocks noChangeArrowheads="1"/>
          </p:cNvSpPr>
          <p:nvPr userDrawn="1"/>
        </p:nvSpPr>
        <p:spPr bwMode="auto">
          <a:xfrm>
            <a:off x="1331913" y="6334125"/>
            <a:ext cx="6553200" cy="230188"/>
          </a:xfrm>
          <a:prstGeom prst="rect">
            <a:avLst/>
          </a:prstGeom>
          <a:noFill/>
          <a:ln w="9525">
            <a:noFill/>
            <a:miter lim="800000"/>
            <a:headEnd/>
            <a:tailEnd/>
          </a:ln>
          <a:effectLst/>
        </p:spPr>
        <p:txBody>
          <a:bodyPr>
            <a:spAutoFit/>
          </a:bodyPr>
          <a:lstStyle/>
          <a:p>
            <a:pPr algn="ctr">
              <a:defRPr/>
            </a:pPr>
            <a:r>
              <a:rPr lang="x-none" sz="900" b="1" dirty="0" smtClean="0">
                <a:solidFill>
                  <a:srgbClr val="333399"/>
                </a:solidFill>
              </a:rPr>
              <a:t>Utvrđivanje i merenje učinka</a:t>
            </a:r>
            <a:endParaRPr lang="en-US" sz="900" b="1" dirty="0">
              <a:solidFill>
                <a:srgbClr val="333399"/>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
        <p:nvSpPr>
          <p:cNvPr id="7" name="Rectangle 20"/>
          <p:cNvSpPr>
            <a:spLocks noChangeArrowheads="1"/>
          </p:cNvSpPr>
          <p:nvPr userDrawn="1"/>
        </p:nvSpPr>
        <p:spPr bwMode="auto">
          <a:xfrm>
            <a:off x="1331913" y="6334125"/>
            <a:ext cx="6553200" cy="230188"/>
          </a:xfrm>
          <a:prstGeom prst="rect">
            <a:avLst/>
          </a:prstGeom>
          <a:noFill/>
          <a:ln w="9525">
            <a:noFill/>
            <a:miter lim="800000"/>
            <a:headEnd/>
            <a:tailEnd/>
          </a:ln>
          <a:effectLst/>
        </p:spPr>
        <p:txBody>
          <a:bodyPr>
            <a:spAutoFit/>
          </a:bodyPr>
          <a:lstStyle/>
          <a:p>
            <a:pPr algn="ctr">
              <a:defRPr/>
            </a:pPr>
            <a:r>
              <a:rPr lang="x-none" sz="900" b="1" dirty="0" smtClean="0">
                <a:solidFill>
                  <a:srgbClr val="333399"/>
                </a:solidFill>
              </a:rPr>
              <a:t>Utvrđivanje i merenje učinka</a:t>
            </a:r>
            <a:endParaRPr lang="en-US" sz="900" b="1" dirty="0">
              <a:solidFill>
                <a:srgbClr val="333399"/>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
        <p:nvSpPr>
          <p:cNvPr id="7" name="Rectangle 20"/>
          <p:cNvSpPr>
            <a:spLocks noChangeArrowheads="1"/>
          </p:cNvSpPr>
          <p:nvPr userDrawn="1"/>
        </p:nvSpPr>
        <p:spPr bwMode="auto">
          <a:xfrm>
            <a:off x="1331913" y="6334125"/>
            <a:ext cx="6553200" cy="230188"/>
          </a:xfrm>
          <a:prstGeom prst="rect">
            <a:avLst/>
          </a:prstGeom>
          <a:noFill/>
          <a:ln w="9525">
            <a:noFill/>
            <a:miter lim="800000"/>
            <a:headEnd/>
            <a:tailEnd/>
          </a:ln>
          <a:effectLst/>
        </p:spPr>
        <p:txBody>
          <a:bodyPr>
            <a:spAutoFit/>
          </a:bodyPr>
          <a:lstStyle/>
          <a:p>
            <a:pPr algn="ctr">
              <a:defRPr/>
            </a:pPr>
            <a:r>
              <a:rPr lang="x-none" sz="900" b="1" dirty="0" smtClean="0">
                <a:solidFill>
                  <a:srgbClr val="333399"/>
                </a:solidFill>
              </a:rPr>
              <a:t>Utvrđivanje i merenje učinka</a:t>
            </a:r>
            <a:endParaRPr lang="en-US" sz="900" b="1" dirty="0">
              <a:solidFill>
                <a:srgbClr val="333399"/>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8D6796-7B84-4D0C-B446-BE685FA431FF}" type="datetimeFigureOut">
              <a:rPr lang="sr-Latn-CS" smtClean="0"/>
              <a:pPr/>
              <a:t>30.10.2018</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FF01FE2F-10E6-4EA7-B725-9772FCD2EFA5}" type="slidenum">
              <a:rPr lang="sr-Latn-CS" smtClean="0"/>
              <a:pPr/>
              <a:t>‹#›</a:t>
            </a:fld>
            <a:endParaRPr lang="sr-Latn-C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
        <p:nvSpPr>
          <p:cNvPr id="7" name="Rectangle 20"/>
          <p:cNvSpPr>
            <a:spLocks noChangeArrowheads="1"/>
          </p:cNvSpPr>
          <p:nvPr userDrawn="1"/>
        </p:nvSpPr>
        <p:spPr bwMode="auto">
          <a:xfrm>
            <a:off x="1331913" y="6334125"/>
            <a:ext cx="6553200" cy="230188"/>
          </a:xfrm>
          <a:prstGeom prst="rect">
            <a:avLst/>
          </a:prstGeom>
          <a:noFill/>
          <a:ln w="9525">
            <a:noFill/>
            <a:miter lim="800000"/>
            <a:headEnd/>
            <a:tailEnd/>
          </a:ln>
          <a:effectLst/>
        </p:spPr>
        <p:txBody>
          <a:bodyPr>
            <a:spAutoFit/>
          </a:bodyPr>
          <a:lstStyle/>
          <a:p>
            <a:pPr algn="ctr">
              <a:defRPr/>
            </a:pPr>
            <a:r>
              <a:rPr lang="x-none" sz="900" b="1" dirty="0" smtClean="0">
                <a:solidFill>
                  <a:srgbClr val="333399"/>
                </a:solidFill>
              </a:rPr>
              <a:t>Utvrđivanje i merenje učinka</a:t>
            </a:r>
            <a:endParaRPr lang="en-US" sz="900" b="1" dirty="0">
              <a:solidFill>
                <a:srgbClr val="333399"/>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
        <p:nvSpPr>
          <p:cNvPr id="7" name="Rectangle 20"/>
          <p:cNvSpPr>
            <a:spLocks noChangeArrowheads="1"/>
          </p:cNvSpPr>
          <p:nvPr userDrawn="1"/>
        </p:nvSpPr>
        <p:spPr bwMode="auto">
          <a:xfrm>
            <a:off x="1331913" y="6334125"/>
            <a:ext cx="6553200" cy="230188"/>
          </a:xfrm>
          <a:prstGeom prst="rect">
            <a:avLst/>
          </a:prstGeom>
          <a:noFill/>
          <a:ln w="9525">
            <a:noFill/>
            <a:miter lim="800000"/>
            <a:headEnd/>
            <a:tailEnd/>
          </a:ln>
          <a:effectLst/>
        </p:spPr>
        <p:txBody>
          <a:bodyPr>
            <a:spAutoFit/>
          </a:bodyPr>
          <a:lstStyle/>
          <a:p>
            <a:pPr algn="ctr">
              <a:defRPr/>
            </a:pPr>
            <a:r>
              <a:rPr lang="x-none" sz="900" b="1" dirty="0" smtClean="0">
                <a:solidFill>
                  <a:srgbClr val="333399"/>
                </a:solidFill>
              </a:rPr>
              <a:t>Utvrđivanje i merenje učinka</a:t>
            </a:r>
            <a:endParaRPr lang="en-US" sz="900" b="1" dirty="0">
              <a:solidFill>
                <a:srgbClr val="333399"/>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
        <p:nvSpPr>
          <p:cNvPr id="7" name="Rectangle 20"/>
          <p:cNvSpPr>
            <a:spLocks noChangeArrowheads="1"/>
          </p:cNvSpPr>
          <p:nvPr userDrawn="1"/>
        </p:nvSpPr>
        <p:spPr bwMode="auto">
          <a:xfrm>
            <a:off x="1331913" y="6334125"/>
            <a:ext cx="6553200" cy="230188"/>
          </a:xfrm>
          <a:prstGeom prst="rect">
            <a:avLst/>
          </a:prstGeom>
          <a:noFill/>
          <a:ln w="9525">
            <a:noFill/>
            <a:miter lim="800000"/>
            <a:headEnd/>
            <a:tailEnd/>
          </a:ln>
          <a:effectLst/>
        </p:spPr>
        <p:txBody>
          <a:bodyPr>
            <a:spAutoFit/>
          </a:bodyPr>
          <a:lstStyle/>
          <a:p>
            <a:pPr algn="ctr">
              <a:defRPr/>
            </a:pPr>
            <a:r>
              <a:rPr lang="x-none" sz="900" b="1" dirty="0" smtClean="0">
                <a:solidFill>
                  <a:srgbClr val="333399"/>
                </a:solidFill>
              </a:rPr>
              <a:t>Utvrđivanje i merenje učinka</a:t>
            </a:r>
            <a:endParaRPr lang="en-US" sz="900" b="1" dirty="0">
              <a:solidFill>
                <a:srgbClr val="333399"/>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
        <p:nvSpPr>
          <p:cNvPr id="7" name="Rectangle 20"/>
          <p:cNvSpPr>
            <a:spLocks noChangeArrowheads="1"/>
          </p:cNvSpPr>
          <p:nvPr userDrawn="1"/>
        </p:nvSpPr>
        <p:spPr bwMode="auto">
          <a:xfrm>
            <a:off x="1331913" y="6334125"/>
            <a:ext cx="6553200" cy="230188"/>
          </a:xfrm>
          <a:prstGeom prst="rect">
            <a:avLst/>
          </a:prstGeom>
          <a:noFill/>
          <a:ln w="9525">
            <a:noFill/>
            <a:miter lim="800000"/>
            <a:headEnd/>
            <a:tailEnd/>
          </a:ln>
          <a:effectLst/>
        </p:spPr>
        <p:txBody>
          <a:bodyPr>
            <a:spAutoFit/>
          </a:bodyPr>
          <a:lstStyle/>
          <a:p>
            <a:pPr algn="ctr">
              <a:defRPr/>
            </a:pPr>
            <a:r>
              <a:rPr lang="x-none" sz="900" b="1" dirty="0" smtClean="0">
                <a:solidFill>
                  <a:srgbClr val="333399"/>
                </a:solidFill>
              </a:rPr>
              <a:t>Utvrđivanje i merenje učinka</a:t>
            </a:r>
            <a:endParaRPr lang="en-US" sz="900" b="1" dirty="0">
              <a:solidFill>
                <a:srgbClr val="333399"/>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
        <p:nvSpPr>
          <p:cNvPr id="7" name="Rectangle 20"/>
          <p:cNvSpPr>
            <a:spLocks noChangeArrowheads="1"/>
          </p:cNvSpPr>
          <p:nvPr userDrawn="1"/>
        </p:nvSpPr>
        <p:spPr bwMode="auto">
          <a:xfrm>
            <a:off x="1331913" y="6334125"/>
            <a:ext cx="6553200" cy="230188"/>
          </a:xfrm>
          <a:prstGeom prst="rect">
            <a:avLst/>
          </a:prstGeom>
          <a:noFill/>
          <a:ln w="9525">
            <a:noFill/>
            <a:miter lim="800000"/>
            <a:headEnd/>
            <a:tailEnd/>
          </a:ln>
          <a:effectLst/>
        </p:spPr>
        <p:txBody>
          <a:bodyPr>
            <a:spAutoFit/>
          </a:bodyPr>
          <a:lstStyle/>
          <a:p>
            <a:pPr algn="ctr">
              <a:defRPr/>
            </a:pPr>
            <a:r>
              <a:rPr lang="x-none" sz="900" b="1" dirty="0" smtClean="0">
                <a:solidFill>
                  <a:srgbClr val="333399"/>
                </a:solidFill>
              </a:rPr>
              <a:t>Utvrđivanje i merenje učinka</a:t>
            </a:r>
            <a:endParaRPr lang="en-US" sz="900" b="1" dirty="0">
              <a:solidFill>
                <a:srgbClr val="333399"/>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712913" y="1323975"/>
            <a:ext cx="855662" cy="0"/>
          </a:xfrm>
          <a:prstGeom prst="rect">
            <a:avLst/>
          </a:prstGeom>
          <a:noFill/>
          <a:ln w="9525">
            <a:noFill/>
            <a:miter lim="800000"/>
            <a:headEnd/>
            <a:tailEnd/>
          </a:ln>
          <a:effectLst/>
        </p:spPr>
        <p:txBody>
          <a:bodyPr wrap="none">
            <a:spAutoFit/>
          </a:bodyPr>
          <a:lstStyle/>
          <a:p>
            <a:pPr>
              <a:defRPr/>
            </a:pPr>
            <a:endParaRPr lang="en-US"/>
          </a:p>
        </p:txBody>
      </p:sp>
      <p:sp>
        <p:nvSpPr>
          <p:cNvPr id="3" name="Rectangle 10"/>
          <p:cNvSpPr>
            <a:spLocks noChangeArrowheads="1"/>
          </p:cNvSpPr>
          <p:nvPr userDrawn="1"/>
        </p:nvSpPr>
        <p:spPr bwMode="auto">
          <a:xfrm>
            <a:off x="1712913" y="1323975"/>
            <a:ext cx="846137" cy="0"/>
          </a:xfrm>
          <a:prstGeom prst="rect">
            <a:avLst/>
          </a:prstGeom>
          <a:noFill/>
          <a:ln w="9525">
            <a:noFill/>
            <a:miter lim="800000"/>
            <a:headEnd/>
            <a:tailEnd/>
          </a:ln>
          <a:effectLst/>
        </p:spPr>
        <p:txBody>
          <a:bodyPr wrap="none">
            <a:spAutoFit/>
          </a:bodyPr>
          <a:lstStyle/>
          <a:p>
            <a:pPr>
              <a:defRPr/>
            </a:pPr>
            <a:endParaRPr lang="en-US"/>
          </a:p>
        </p:txBody>
      </p:sp>
      <p:sp>
        <p:nvSpPr>
          <p:cNvPr id="4" name="Line 28"/>
          <p:cNvSpPr>
            <a:spLocks noChangeShapeType="1"/>
          </p:cNvSpPr>
          <p:nvPr userDrawn="1"/>
        </p:nvSpPr>
        <p:spPr bwMode="auto">
          <a:xfrm>
            <a:off x="87313" y="784225"/>
            <a:ext cx="8877300" cy="0"/>
          </a:xfrm>
          <a:prstGeom prst="line">
            <a:avLst/>
          </a:prstGeom>
          <a:noFill/>
          <a:ln w="28575">
            <a:solidFill>
              <a:schemeClr val="tx1"/>
            </a:solidFill>
            <a:round/>
            <a:headEnd/>
            <a:tailEnd/>
          </a:ln>
          <a:effectLst/>
        </p:spPr>
        <p:txBody>
          <a:bodyPr/>
          <a:lstStyle/>
          <a:p>
            <a:pPr>
              <a:defRPr/>
            </a:pPr>
            <a:endParaRPr lang="en-US"/>
          </a:p>
        </p:txBody>
      </p:sp>
      <p:sp>
        <p:nvSpPr>
          <p:cNvPr id="5" name="Line 29"/>
          <p:cNvSpPr>
            <a:spLocks noChangeShapeType="1"/>
          </p:cNvSpPr>
          <p:nvPr userDrawn="1"/>
        </p:nvSpPr>
        <p:spPr bwMode="auto">
          <a:xfrm>
            <a:off x="136525" y="6199188"/>
            <a:ext cx="8877300" cy="0"/>
          </a:xfrm>
          <a:prstGeom prst="line">
            <a:avLst/>
          </a:prstGeom>
          <a:noFill/>
          <a:ln w="28575">
            <a:solidFill>
              <a:schemeClr val="tx1"/>
            </a:solidFill>
            <a:round/>
            <a:headEnd/>
            <a:tailEnd/>
          </a:ln>
          <a:effectLst/>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8D6796-7B84-4D0C-B446-BE685FA431FF}" type="datetimeFigureOut">
              <a:rPr lang="sr-Latn-CS" smtClean="0"/>
              <a:pPr/>
              <a:t>30.10.2018</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FF01FE2F-10E6-4EA7-B725-9772FCD2EFA5}" type="slidenum">
              <a:rPr lang="sr-Latn-CS" smtClean="0"/>
              <a:pPr/>
              <a:t>‹#›</a:t>
            </a:fld>
            <a:endParaRPr lang="sr-Latn-C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8D6796-7B84-4D0C-B446-BE685FA431FF}" type="datetimeFigureOut">
              <a:rPr lang="sr-Latn-CS" smtClean="0"/>
              <a:pPr/>
              <a:t>30.10.2018</a:t>
            </a:fld>
            <a:endParaRPr lang="sr-Latn-CS"/>
          </a:p>
        </p:txBody>
      </p:sp>
      <p:sp>
        <p:nvSpPr>
          <p:cNvPr id="8" name="Footer Placeholder 7"/>
          <p:cNvSpPr>
            <a:spLocks noGrp="1"/>
          </p:cNvSpPr>
          <p:nvPr>
            <p:ph type="ftr" sz="quarter" idx="11"/>
          </p:nvPr>
        </p:nvSpPr>
        <p:spPr/>
        <p:txBody>
          <a:bodyPr/>
          <a:lstStyle/>
          <a:p>
            <a:endParaRPr lang="sr-Latn-CS"/>
          </a:p>
        </p:txBody>
      </p:sp>
      <p:sp>
        <p:nvSpPr>
          <p:cNvPr id="9" name="Slide Number Placeholder 8"/>
          <p:cNvSpPr>
            <a:spLocks noGrp="1"/>
          </p:cNvSpPr>
          <p:nvPr>
            <p:ph type="sldNum" sz="quarter" idx="12"/>
          </p:nvPr>
        </p:nvSpPr>
        <p:spPr/>
        <p:txBody>
          <a:bodyPr/>
          <a:lstStyle/>
          <a:p>
            <a:fld id="{FF01FE2F-10E6-4EA7-B725-9772FCD2EFA5}" type="slidenum">
              <a:rPr lang="sr-Latn-CS" smtClean="0"/>
              <a:pPr/>
              <a:t>‹#›</a:t>
            </a:fld>
            <a:endParaRPr lang="sr-Latn-C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8D6796-7B84-4D0C-B446-BE685FA431FF}" type="datetimeFigureOut">
              <a:rPr lang="sr-Latn-CS" smtClean="0"/>
              <a:pPr/>
              <a:t>30.10.2018</a:t>
            </a:fld>
            <a:endParaRPr lang="sr-Latn-CS"/>
          </a:p>
        </p:txBody>
      </p:sp>
      <p:sp>
        <p:nvSpPr>
          <p:cNvPr id="4" name="Footer Placeholder 3"/>
          <p:cNvSpPr>
            <a:spLocks noGrp="1"/>
          </p:cNvSpPr>
          <p:nvPr>
            <p:ph type="ftr" sz="quarter" idx="11"/>
          </p:nvPr>
        </p:nvSpPr>
        <p:spPr/>
        <p:txBody>
          <a:bodyPr/>
          <a:lstStyle/>
          <a:p>
            <a:endParaRPr lang="sr-Latn-CS"/>
          </a:p>
        </p:txBody>
      </p:sp>
      <p:sp>
        <p:nvSpPr>
          <p:cNvPr id="5" name="Slide Number Placeholder 4"/>
          <p:cNvSpPr>
            <a:spLocks noGrp="1"/>
          </p:cNvSpPr>
          <p:nvPr>
            <p:ph type="sldNum" sz="quarter" idx="12"/>
          </p:nvPr>
        </p:nvSpPr>
        <p:spPr/>
        <p:txBody>
          <a:bodyPr/>
          <a:lstStyle/>
          <a:p>
            <a:fld id="{FF01FE2F-10E6-4EA7-B725-9772FCD2EFA5}" type="slidenum">
              <a:rPr lang="sr-Latn-CS" smtClean="0"/>
              <a:pPr/>
              <a:t>‹#›</a:t>
            </a:fld>
            <a:endParaRPr lang="sr-Latn-C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D6796-7B84-4D0C-B446-BE685FA431FF}" type="datetimeFigureOut">
              <a:rPr lang="sr-Latn-CS" smtClean="0"/>
              <a:pPr/>
              <a:t>30.10.2018</a:t>
            </a:fld>
            <a:endParaRPr lang="sr-Latn-CS"/>
          </a:p>
        </p:txBody>
      </p:sp>
      <p:sp>
        <p:nvSpPr>
          <p:cNvPr id="3" name="Footer Placeholder 2"/>
          <p:cNvSpPr>
            <a:spLocks noGrp="1"/>
          </p:cNvSpPr>
          <p:nvPr>
            <p:ph type="ftr" sz="quarter" idx="11"/>
          </p:nvPr>
        </p:nvSpPr>
        <p:spPr/>
        <p:txBody>
          <a:bodyPr/>
          <a:lstStyle/>
          <a:p>
            <a:endParaRPr lang="sr-Latn-CS"/>
          </a:p>
        </p:txBody>
      </p:sp>
      <p:sp>
        <p:nvSpPr>
          <p:cNvPr id="4" name="Slide Number Placeholder 3"/>
          <p:cNvSpPr>
            <a:spLocks noGrp="1"/>
          </p:cNvSpPr>
          <p:nvPr>
            <p:ph type="sldNum" sz="quarter" idx="12"/>
          </p:nvPr>
        </p:nvSpPr>
        <p:spPr/>
        <p:txBody>
          <a:bodyPr/>
          <a:lstStyle/>
          <a:p>
            <a:fld id="{FF01FE2F-10E6-4EA7-B725-9772FCD2EFA5}" type="slidenum">
              <a:rPr lang="sr-Latn-CS" smtClean="0"/>
              <a:pPr/>
              <a:t>‹#›</a:t>
            </a:fld>
            <a:endParaRPr lang="sr-Latn-C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8D6796-7B84-4D0C-B446-BE685FA431FF}" type="datetimeFigureOut">
              <a:rPr lang="sr-Latn-CS" smtClean="0"/>
              <a:pPr/>
              <a:t>30.10.2018</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FF01FE2F-10E6-4EA7-B725-9772FCD2EFA5}" type="slidenum">
              <a:rPr lang="sr-Latn-CS" smtClean="0"/>
              <a:pPr/>
              <a:t>‹#›</a:t>
            </a:fld>
            <a:endParaRPr lang="sr-Latn-C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8D6796-7B84-4D0C-B446-BE685FA431FF}" type="datetimeFigureOut">
              <a:rPr lang="sr-Latn-CS" smtClean="0"/>
              <a:pPr/>
              <a:t>30.10.2018</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FF01FE2F-10E6-4EA7-B725-9772FCD2EFA5}" type="slidenum">
              <a:rPr lang="sr-Latn-CS" smtClean="0"/>
              <a:pPr/>
              <a:t>‹#›</a:t>
            </a:fld>
            <a:endParaRPr lang="sr-Latn-C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D6796-7B84-4D0C-B446-BE685FA431FF}" type="datetimeFigureOut">
              <a:rPr lang="sr-Latn-CS" smtClean="0"/>
              <a:pPr/>
              <a:t>30.10.2018</a:t>
            </a:fld>
            <a:endParaRPr lang="sr-Latn-C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C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1FE2F-10E6-4EA7-B725-9772FCD2EFA5}" type="slidenum">
              <a:rPr lang="sr-Latn-CS" smtClean="0"/>
              <a:pPr/>
              <a:t>‹#›</a:t>
            </a:fld>
            <a:endParaRPr lang="sr-Latn-C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7"/>
          <p:cNvSpPr txBox="1">
            <a:spLocks noChangeArrowheads="1"/>
          </p:cNvSpPr>
          <p:nvPr/>
        </p:nvSpPr>
        <p:spPr bwMode="auto">
          <a:xfrm>
            <a:off x="0" y="3572172"/>
            <a:ext cx="9144000" cy="1296988"/>
          </a:xfrm>
          <a:prstGeom prst="rect">
            <a:avLst/>
          </a:prstGeom>
          <a:noFill/>
          <a:ln w="9525">
            <a:noFill/>
            <a:miter lim="800000"/>
            <a:headEnd/>
            <a:tailEnd/>
          </a:ln>
        </p:spPr>
        <p:txBody>
          <a:bodyPr lIns="92075" tIns="46038" rIns="92075" bIns="46038" anchor="ctr"/>
          <a:lstStyle/>
          <a:p>
            <a:pPr algn="ctr">
              <a:spcBef>
                <a:spcPct val="20000"/>
              </a:spcBef>
              <a:buClr>
                <a:schemeClr val="accent2"/>
              </a:buClr>
              <a:buSzPct val="80000"/>
              <a:defRPr/>
            </a:pPr>
            <a:r>
              <a:rPr lang="sr-Latn-RS" sz="4800" b="1" dirty="0" smtClean="0">
                <a:solidFill>
                  <a:srgbClr val="333399"/>
                </a:solidFill>
              </a:rPr>
              <a:t>IDENTIFIKACIJA PROCESA</a:t>
            </a:r>
            <a:endParaRPr lang="x-none" sz="4800" b="1" dirty="0" smtClean="0">
              <a:solidFill>
                <a:srgbClr val="333399"/>
              </a:solidFill>
            </a:endParaRPr>
          </a:p>
        </p:txBody>
      </p:sp>
      <p:cxnSp>
        <p:nvCxnSpPr>
          <p:cNvPr id="11" name="Straight Connector 10"/>
          <p:cNvCxnSpPr/>
          <p:nvPr/>
        </p:nvCxnSpPr>
        <p:spPr>
          <a:xfrm>
            <a:off x="0" y="764704"/>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3" y="6165304"/>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9093" name="AutoShape 5" descr="data:image/jpeg;base64,/9j/4AAQSkZJRgABAQAAAQABAAD/2wCEAAkGBxQQDw8QEBAQEA4NEA4VEA8PEBAUDxAQFBUWFhQUFBUYHSggGBolHBUUIjEhJSkrLi4uFx82ODMsOygtLisBCgoKDg0OGxAQGywkICUvLCwsLCwsLCwsLCwsLCwsLCwsLCwsLCwsLCwsLCwsLCwsLCwsLCwsLCwsLCwsLCwsLP/AABEIAMwAzAMBEQACEQEDEQH/xAAcAAABBQEBAQAAAAAAAAAAAAAAAQIFBgcEAwj/xAA+EAABAwICBQgIBQQCAwAAAAABAAIDBBEFBhIhMUFRBxMiMmFxgZEUI1JicqGxwTNCQ5LRU7Lh8CQ0c6Kj/8QAGwEBAAIDAQEAAAAAAAAAAAAAAAEFAwQGAgf/xAAyEQEAAgECAwYGAgEEAwAAAAAAAQIDBBESITEFE0FRYXEiMoGRobEzQiMUweHwJDTR/9oADAMBAAIRAxEAPwDcUAgEAgEAgEAgEAgEAg8p6hjBd72sHF7g0fNByHHabZ6VTXG318X8rzx183rgt5S6Ya2N9tCWN99mi9pv5Fet0TGz3RAQCAQCAQCAQCAQCAQCAQCAQCAQCAQISgqWas/U9DpRg8/UD9KMizT779je7WVgy56092xh018nPpHmzDGOUOtqTotk5hrtQjpwQ49ml1ie5aV9Ve3TksKaTHXrz90bFlqtqDpmCVxd+ec2J/ebrXm+/WWeLVryh0OyPVga2xDvlavFslK9ZTF9+jjlyvUtP4N7b2OYfLWsf+qxdOJ72s9abHa6iItNUxcGyF5Z5P1eS2septPy23/LDfBjt1quOX+ViRpaytiD2b5odTx2lmx3hZbePWeFoamTQx1pP0afhOLRVUQlgkbJGd7doPBw2g9hW5W0WjeFfalqTtaHcvTyEAgEAgEAgEAgEAgEAgEAgEHnPM1jXOc4Na0Euc4gNaBtJO4IMgzxyjulL6eicWQ7H1AuJJOIZ7Le3aexaGbU7/DT7rPT6SI+K/2QOWcly1dpJSYacnrEeskHFgO73j81oTbZt2vEdGk4Zg1NRMvHG1ltsjulIT8R1+SxXyREb2nkxfFednjVYmXXDOiOJ6x/hVuXWWnlTlH5bdNPEfM4r31nWeJWlM7zvLP0OCBxaCCCAQdoIuD4KImY5whXsXyhFKC6H1MnAD1bu8bu8Lew669eV+cfljmkeCrUVZU4XU6TCYpBtadccrO3c4fRXODUcuKktfLireOGza8m5vixGPVaOoYPWwE3Ld2k3i3t3K3xZq5I5KjNgtinn081mCysAQCAQCAQCAQCAQCAQCAQeU8wY1znENa0Euc42DQNZJO4IMS5Qs7OrXup6ckUbSLkX0p3DefdvsHiq3UZ+KeGvRbabTcHxW6/p0ZNyeBo1FU3pajHA7YODnjj2LStbwhnvfwhfJqgMbpO2DYN5PALBkyVpXeXilJtO0IOpqnSOudg2N3BVGXLbJO8rCmOKRtDzCxPR4QJLUMZ13sZ8b2t+pU1pa3yxMvFrRHWT6aoZINKN7Ht4sc1w8wlqWrO1o29yLRbpL2C8jkxXC46mMxyD4XDrMPFpWTFmtitxVRMbs7nhnw2qa5riyRhvFK3qvb/ALtCv9PqItHHRr3pFo4bNtyVmpmIQaQsyeOwmiv1Xe0PdOu3krvFljJG8KXPhnFbbw8FlWVhCAQCAQCAQCAQCAQCBr3WQY7yoZyMrn0VO71LNU8jT+I8fkHujfxPctDU59/gr9VlpNPt8dvp/wDXFknLY6NVO3Xe8Mbt3B7h9B4qvtPhDctbwhezKGgknUFitaKxvLxFZmdoRFTUGR1zsGwcAqfNlnJbeW/jxxSNjAsL2eEQqedcyugIpaYgVEjdKSS1+YjOyw9o7lb9l9nxnnvMnyx+f+FfrdXOP4K9f0pDcOD3F8t5ZHdZ8pLnHzXU0pWkcNY2hSWtNp3l0QRupHCppehJFrcwdSVg2scO66xajT0z0ml4/wCHvFltjtxVa9h1W2eGKZnUmjY9vc4XsuGy45x3mk9YnZ0dLRasWjxdIWN6ceM4WyqiMb9u1j97HbiFmw5rYrcUPMxuzzDK6bC63SAtJEdF7PyyxnaO46iD3Lo9Pn6Xr0a2bFGSvDLf8ExRlVBHNE67JWgjiDvaeBB1K5raLRvCjvSaWmspFenkIBAIBAIBAIBAIEJQUHlOzZ6LEaeF1qmoadYOuKI3Bd2E6wPErW1GbgrtHWW3pcHeW4p6QzXKOCc/Jzsg9TE4aj+o8a7dw1XVVa2y1mWkMcsTG46uo0jYdUfMqr1ObjnhjpDcw4+GN56vELVZjwoQe1EMhlm56qqpjtkqJLfCw6DR5Bdzo8cY8FKx5OZ1F+PLafVJU0S2WF1mDVbigs/J3LfDYQf0nTx+DZHW+S43tWvDqreu0/hf6Kd8MLMq5tC6gV3OOC+kRc4wevhBIt+dm9vfvC3dHn7u3DPSXi1UfyYZn9FqPR5XWp6kixOyObYD2A7D4LpdLl4Z4Z6K7WYeKvFHWP03CN1wrJVHoBAIBAIBAIBAIInMeMMo6eWeTqxt1N3vceq0dpK83vFa7y946Te0VhgEkkuI1bnvN5JnXeR1WM7OwDUFTZMk2mbSvKUileGGg0ULYmNjYLMYLAffvWvM7kvaaawsNp+i1dVl4a8MdZZMOPineXM1VbcPCIPChB4RDHqHU6UbxPP/AHld9h/jr7Q5bJ88+6bpnLI8OsyIJ3k4/wCiTuNTVEd3OFch2x/7U+0L3Qfwx9VpuqtuFugS6DOc5YTzE3OMFopySLbGybXD7+autFn7ym09YYrRs1Xk3zJ6ZShrzeop9FkmvW4W6L/EDzBXRYMvHX1Uepw93fl0nougWdrhAIBAIBAIBAyR1ggw/lRzGamp9HjdeCmJBtsfN+Y9oGweKrdVl4rcMdIWujw8NeKes/omWqDmY9J34kti73W7m/dV9p3bida9eLWisbyRG87QaXX1qnyXm9ptLdrXhjY4LGk8Ig4KEPRu5JGOX0Z6lvs1M/8AcSu70074aT6Q5bNG2S0espCGdZ2N6uqUFz5O2Ww2A/1HTu85HLje1bb6u30/S/0UbYIWS6rm2VAl0HDjNAKmB8R2kXafZeOqf94rLgyzjvFkTG8KRk/GXYfWtc+7WEmOoadzb6z4EX8F0+nyxW0T4S0dTi7ym3jD6Ep5NIAg3BGojYQrdSPZAIBAIBAIBBUOUTMPodI8sdaea7IeIJHSd4D52WHPk4Kb+LPp8XeX28PFi+BUfOy6TtbYyCb/AJnbh91TXsu4hcWPWJLojK0dXk/pH1ZsNP7PQLRZzgiDwoQeED2lQhjOMHQrq1vCpkPnrXcaGd9PSfSHM6mNs1vckdQtpgLLVaj3FBqeSo9HDaIcYGH913fdcRr54tTefV0eljbDX2Td1ps4ugLokhKkUTPOHaErZ2jozan9kgH3H0VtoMvFXgnw/TFkjad2jcleO+kUgicby0miw8TH+mfIEeC6TTZOKnso9Xi4L7x0lfQthqhAIBAIBB5TvsEHz9nzHPTa1xadKGL1cIGwgHW4d5+yqtRk47+kLnS4u7pz6y6cNgEUYbv2uPFx2rRtO8tzZIRG5A4rHe0VrNpTFd52d7VUWmbTvLaiNuR4XkOCIPChBwQPBUIYxnQ6OJ1g4yNPmxp+67Psyd9LT2/3c5rY2z2Rbahb7VNmqOi7uKDdsBj0KSlZ7FPAPJjVweotxZrz6z+3T4Y2x1j0h33WFkF0CXQISiXBjVFz8Eke8i7ex41t/wB7VlwZO7vFkWjeNlW5PMW9Fr2Bxsyf1UgO4k9G/c63mup0t+G/urNXj48ftzb9A+4Vop3qgEAgEAUFI5Tsd9Go3Na60tTeNltoBHTcO4fVYNRk4KNnS4uPJz6QxvB4Lv0jsZs+JU155bLusb80+16xPaRoG6i7wC0dXk5xWGXHXxdoWmynBQg4IHhQg4Ig4FBjPKSzRxOc+22B3/zaPsuv7Jtvpa+m/wC5c72hG2efp+laEqsmmUOLiGj8xA81EztG5Ebvo6AWYwcGtHkF8/tzmZdXHQ+6hIugS6BCUCEolneaKTmqp5bqElnttuJ228bq80eTixx5xya+SNpbrlHFPSaWCa+uSNul8Y1O+YK6OluKsS53JTgvNU8vbwEAgEHnM+wQYDyi4x6VXPDTeOn9WzhcHpkd5+iq9Vfivt5LjSY+DHv4y5KRmg0N37+9V9p3lYRG0OuLWQBtJAXmZiI3lO26fjbYADcFT2tNp3lsRGz0CgOBUBwRBwRBwKgOBRDI+VVtsQB9qCI+RcPsur7Fn/xvrKh7Sj/N9IU1WyvdeEs0qiBvtTRDzcFizztjtPpP6e8Ub3iPWH0SuCdULogXRIugaSgQlSlWc7094o5RtjeWn4Xf5A81v6C+1pr5sWWOW6z8j2IaUEsJOuGQED3ZB/LXLp9Hbem3ko9dXa8W82oNOpbbSKgEAgred8X9Fo55QbPDC2P/AMjtTfrfwWPLfgpMsuGnHeKsAo2Xfc67azfeVSXnkv6RvKVa5YWZJ4PHdxduZs7ytXVX2rw+b3SOe6YCr2U8IFCIPBUIOBQKCiDgVAy7lbZ/yad3tQkeTj/K6bsOf8Vo9f8AZR9qR/krPooiu1Ylspx6VfSN4zM+Rv8AZauttw6e8+ks+mjfNWPVvZK4d04uiBdSC6JJdA0lBHY/Fp00w4MJHe3X9ln01uHLWXm8b1lwclFVoVr2bpYT5tII+/mup0c/FMKfXV3pE+rcYDcBWKreiAQNebBBkHLFimk+CmB1NBkkHaeiwf3HxC0dZfpVY6GnW/0UOjbZt+KqrzzXGONodIcvD0suFxaMTeLukfH/ABZVme3FeWasbQ7AsKShA4IHAqEHAog4FAt0Qzvlcg/6sm71jD8iPuug7Dv89faVR2rX5be7OV0CnWbk5pecxKE7oRJIe4NIHzIVb2rk4dLb12hu6CnFnj05tpuuQdCLoEugLoEJRJpKkeVS3SY8e0xw8wV6rO1okmOSpZAl0cQp/e0wfFpXVaWdsio1cb4pfQNE67QrRTulAIOerfYIPnjONd6RX1DwbgSaDe5nR+xVRqL73mV3pqcOOIcoFtXBaKxetNHpPa32nAeG9eL24azKYjdbh9FUsxwUIKgcCgcCiCgqA4FEFugg86YOayjfGwXmYQ+MHeRtb4gn5Le7P1MYM0Wt0nlLU1mCcuKYjr1hkTcFqC/QFPNp3tbm3bfJdXOpwxXi4o293P8AcZN9uGfs1HIOWnUcbpJgBUTgXaLHm2DWG347z4Lmu09bGotFafLH5ld6HSzhrvbrP4Wy6qm+LoEugLqQl0CEol5zOs1x4Nd9FNesCn5HF6+m7HOP/qV1Wm/khUav+KX0Fh3VCtVM7EAghsx1nMwSyf045HeIBI+ai07RumscUxD5zg1vBOs6yTxKorzyl0dI5u1a7YSGCR3lv7LSfHYtfUztTZ6p1WEKvZTkChEFUBwKBQUQddAoKgLdEFugW6AugLoC6BLoEugQlEuLGJtCnld7hA7zqH1WbBXiyVh5vO1ZRHJzT6Vbpbo43HxNgPquo0cb3mVLrrbY4jzlu2HjohWSqdaAKClcpNRo0FTbewN8yAsWef8AHLNp43y1YjRjWe5UmTo6DH1dawsyYy+38Q/CPqVp6uekMlEwFpvZyBUCgqEFQKCgcCgW6IReYMdZRxhzgXySG0UTdrz28AN5W1pNHfU34a8o8Za+p1NcFd56+EKc/FKyoJLqh0LXbI4AGho4aW0rpcXZmmxx8u8+c/8AdlFk1+e89dvZ702L1VIQ58j6qnb+JHJYyhu9zH7T3FY9T2VhyV+COGfTp9nvB2hlpPxTvC+UtS2WNkjDdkjWuaeIIuFyt6Wpaa26w6CtotWLR0l6XXlIuiSXQJdSEugrmbqvoshB1uOk/uHVHn9FYaHHzm8+zBnt4LByX4fZr5SNcrgB8Lb/AHJXSaSm1N/NRa2+94r5NcpW2attpPdAhQUDlQP/AAZu+P8AuCw6j+OWxpf5YY7R7XdwVJkX2LxdSxMyby/1JPiH0Wlq/mhlx9EqtR7KiCoFUBbqUFuoC3QKCgy3F601FdNITdrHmOMbmsZq1d5ufFdl2fgjFgrHjPOfq5fWZZyZpnwjlCYw5gsFutV1VlrWQSWRHH0Fg3Mlna34Q82XI9qxEaq23p+nSdnTM6eN/VYLqubpLoC6JJdB4VdU2JjnvPRb5k7gO1e8dJvbhhFpiI3lS2NfV1Hvyu8Gt/gBdBp8HSlVdmyxWJvZteVcOEcbGtFmtAAV3EREbQoLWm07yt7BYKUHIEcgo3KJBp0dQODCf2m/2WPNG9JZsE7ZKz6sWpD0j2hUeTo6DH1dawsyYy+7VIPhP1C09XHSWTGl1pshUCogt0CoBQFuiChBj7rx1E7HanMmlB/cV3OntFsVZjyhyOas1yWifOUzS1lgszGStryRZoLnvOixo2ucdgCi1orG89E1rNp2hesBofR6aGE9ZjemRve46TvmSuJ1Wbvs1snnP48HV6fF3WKtPJ33WuzC6BLoPOedrGl7yGtbtJXqtZtO0ImYiN5U3FcSdUPAAIYD0Gb+89qudPp+7jaOcy08uTi5z0XTJOX9DpuHrH2v7o9kK8wYe7jn1Uepz95baOkNVw2m0WhbDWSCAQBQV3MUGkxwOxwIPcRYoPn+ohMMrmO2xuIPaBv8lSZKbTNXQYsnFEWh1ArVbjtwibQlF9j+j57PmsGopxU9nqs7SsSrWYIBAqBbogqBUBdQKrmnKfpL+fgc1k5tptfcMktquSNjrK30HafcRwXjev5hW6zQd9PHTlP7QMWVa29tCJvvOlGj8tatJ7X00RvvP2V0dmZ5nw+605fyw2mcJZXc9UAGzrWZHfboA7+3aqbW9pX1Hwxyr5efutNLoa4finnb9eywXVa3hdAXQcOI4rHCOkdJ+5jet48Fnxae+Tp083i+SK9VUra2SpeL3tfoxt2D+T2q3waeKcqxzaeTL42nktWVstm4e8Xf8m/5Vxg08U5z1U+o1M5OUdP21PBsNDANS2WonmNsgcgEAgj8Th0mlBjefcFIdz7BrHXA3jc7wWnqsW8ccN/R5+GeCfoqNPNbUdm48FV3rvzhb0vtyl1LCzLFhlbzjbHrt2jiOIVdnxcE7x0Zq23dqwPQQCBUAgW6ILdAXQCAQF0EfV4zFHtdpu9lms+ewLPj0uS/ht7sdstaoKux+R9wz1Tew9Pz3eC38WjpXnbmwWzWnpyc1Fhkkx2EA7XOvr/lWeLTWv6Q0MuqpT1leMvZYDbHR1naTtKsceKuOOSry5rZJ+JoWE4UGAalkYk9HHYIPRAIBAIGSsuEFWx/DNIHVxQZHmHLzonF0Y6O9g3d3YtDPpv7U+yy0+r/AK3+6CinLdW0cFX2pus63mHVDVAEFri1w2bisVsfLaWWLwnKTGAbCQWPtN2eIWhk0sxzqzRfzScUrXC7XB3cVq2rNesPcTueoSEAgVAFBzzV8bOtIwdmkCfkslcOS3SJeJvWOsuGbMUTerpvPYLDzKz10WSeu0Mc56wj6jMjz1GNZ2npFbFdDWPmndjnPPgjZamWY2c57/dF9HyGpbmLT1j5KsGTNt80umkwSR+0aI8z5LdppLT83JpX1tI+XmsmFZVFwS254uW5TBSng0smpyX6zy9F1wrLoFrhZmutVFhwaNiCRYyyB6AQCAQCAQeFRAHBBWMYwUOvqQUDGsrAknRseIWHJgpfqz4tRfH0nkq9TgUjNlnDyK1LaO0fLLdprqz80bOJ9JI38rh3f4WG2DJHWGxXU456WM0nt3uB8QsU4vOPwyxlielvy9mYnM3ZK/xN/qsM6fHPWsMkZbeb1GNT/wBTza3+F4/0uLyeu9uDjU/9Tya3+E/0uLyO9u83YlM79V/gbfRe66bH4VeJy28ZeZjkft5x3xFx+q2K6e39a/hhtqKR1s9YsKkd+W3es8aTJLBbWYo6c3fT5de7afIfdZa6KPGWC2vn+sJejypxbfvWeunx18GvbVZbeP2WGgyva3RA8FniNmCZ36rDQ5dAtqRCepcKDdyCRjgAQeoCBUAgEAgEAgEAg85IgUEbV4YHbkELV5eB3IIifLA4IOKTK/Yg535W7Pkg8jlT3W/tCjhjyTxT5huVPdb+0Jwx5HFPm6Ysr9nyUodkOV+xBI0+WgNyCTp8BA3fJBIwYSBuQdsdGBuQe7YwED0AgEAgEAgEAgEAgEAgEDSwIGOgBQMNIOCBhom8ECegN4IAUDeCBwowg9G0w4IHiMIHAIFQCAQCAQCAQCAQCAQCAQCAQCAQCAQCAQCAQCAQCAQCAQCAQCAQCAQCA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9095" name="AutoShape 7" descr="data:image/jpeg;base64,/9j/4AAQSkZJRgABAQAAAQABAAD/2wCEAAkGBxQQDw8QEBAQEA4NEA4VEA8PEBAUDxAQFBUWFhQUFBUYHSggGBolHBUUIjEhJSkrLi4uFx82ODMsOygtLisBCgoKDg0OGxAQGywkICUvLCwsLCwsLCwsLCwsLCwsLCwsLCwsLCwsLCwsLCwsLCwsLCwsLCwsLCwsLCwsLCwsLP/AABEIAMwAzAMBEQACEQEDEQH/xAAcAAABBQEBAQAAAAAAAAAAAAAAAQIFBgcEAwj/xAA+EAABAwICBQgIBQQCAwAAAAABAAIDBBEFBhIhMUFRBxMiMmFxgZEUI1JicqGxwTNCQ5LRU7Lh8CQ0c6Kj/8QAGwEBAAIDAQEAAAAAAAAAAAAAAAEFAwQGAgf/xAAyEQEAAgECAwYGAgEEAwAAAAAAAQIDBBESITEFE0FRYXEiMoGRobEzQiMUweHwJDTR/9oADAMBAAIRAxEAPwDcUAgEAgEAgEAgEAgEAg8p6hjBd72sHF7g0fNByHHabZ6VTXG318X8rzx183rgt5S6Ya2N9tCWN99mi9pv5Fet0TGz3RAQCAQCAQCAQCAQCAQCAQCAQCAQCAQISgqWas/U9DpRg8/UD9KMizT779je7WVgy56092xh018nPpHmzDGOUOtqTotk5hrtQjpwQ49ml1ie5aV9Ve3TksKaTHXrz90bFlqtqDpmCVxd+ec2J/ebrXm+/WWeLVryh0OyPVga2xDvlavFslK9ZTF9+jjlyvUtP4N7b2OYfLWsf+qxdOJ72s9abHa6iItNUxcGyF5Z5P1eS2septPy23/LDfBjt1quOX+ViRpaytiD2b5odTx2lmx3hZbePWeFoamTQx1pP0afhOLRVUQlgkbJGd7doPBw2g9hW5W0WjeFfalqTtaHcvTyEAgEAgEAgEAgEAgEAgEAgEHnPM1jXOc4Na0Euc4gNaBtJO4IMgzxyjulL6eicWQ7H1AuJJOIZ7Le3aexaGbU7/DT7rPT6SI+K/2QOWcly1dpJSYacnrEeskHFgO73j81oTbZt2vEdGk4Zg1NRMvHG1ltsjulIT8R1+SxXyREb2nkxfFednjVYmXXDOiOJ6x/hVuXWWnlTlH5bdNPEfM4r31nWeJWlM7zvLP0OCBxaCCCAQdoIuD4KImY5whXsXyhFKC6H1MnAD1bu8bu8Lew669eV+cfljmkeCrUVZU4XU6TCYpBtadccrO3c4fRXODUcuKktfLireOGza8m5vixGPVaOoYPWwE3Ld2k3i3t3K3xZq5I5KjNgtinn081mCysAQCAQCAQCAQCAQCAQCAQeU8wY1znENa0Euc42DQNZJO4IMS5Qs7OrXup6ckUbSLkX0p3DefdvsHiq3UZ+KeGvRbabTcHxW6/p0ZNyeBo1FU3pajHA7YODnjj2LStbwhnvfwhfJqgMbpO2DYN5PALBkyVpXeXilJtO0IOpqnSOudg2N3BVGXLbJO8rCmOKRtDzCxPR4QJLUMZ13sZ8b2t+pU1pa3yxMvFrRHWT6aoZINKN7Ht4sc1w8wlqWrO1o29yLRbpL2C8jkxXC46mMxyD4XDrMPFpWTFmtitxVRMbs7nhnw2qa5riyRhvFK3qvb/ALtCv9PqItHHRr3pFo4bNtyVmpmIQaQsyeOwmiv1Xe0PdOu3krvFljJG8KXPhnFbbw8FlWVhCAQCAQCAQCAQCAQCBr3WQY7yoZyMrn0VO71LNU8jT+I8fkHujfxPctDU59/gr9VlpNPt8dvp/wDXFknLY6NVO3Xe8Mbt3B7h9B4qvtPhDctbwhezKGgknUFitaKxvLxFZmdoRFTUGR1zsGwcAqfNlnJbeW/jxxSNjAsL2eEQqedcyugIpaYgVEjdKSS1+YjOyw9o7lb9l9nxnnvMnyx+f+FfrdXOP4K9f0pDcOD3F8t5ZHdZ8pLnHzXU0pWkcNY2hSWtNp3l0QRupHCppehJFrcwdSVg2scO66xajT0z0ml4/wCHvFltjtxVa9h1W2eGKZnUmjY9vc4XsuGy45x3mk9YnZ0dLRasWjxdIWN6ceM4WyqiMb9u1j97HbiFmw5rYrcUPMxuzzDK6bC63SAtJEdF7PyyxnaO46iD3Lo9Pn6Xr0a2bFGSvDLf8ExRlVBHNE67JWgjiDvaeBB1K5raLRvCjvSaWmspFenkIBAIBAIBAIBAIEJQUHlOzZ6LEaeF1qmoadYOuKI3Bd2E6wPErW1GbgrtHWW3pcHeW4p6QzXKOCc/Jzsg9TE4aj+o8a7dw1XVVa2y1mWkMcsTG46uo0jYdUfMqr1ObjnhjpDcw4+GN56vELVZjwoQe1EMhlm56qqpjtkqJLfCw6DR5Bdzo8cY8FKx5OZ1F+PLafVJU0S2WF1mDVbigs/J3LfDYQf0nTx+DZHW+S43tWvDqreu0/hf6Kd8MLMq5tC6gV3OOC+kRc4wevhBIt+dm9vfvC3dHn7u3DPSXi1UfyYZn9FqPR5XWp6kixOyObYD2A7D4LpdLl4Z4Z6K7WYeKvFHWP03CN1wrJVHoBAIBAIBAIBAIInMeMMo6eWeTqxt1N3vceq0dpK83vFa7y946Te0VhgEkkuI1bnvN5JnXeR1WM7OwDUFTZMk2mbSvKUileGGg0ULYmNjYLMYLAffvWvM7kvaaawsNp+i1dVl4a8MdZZMOPineXM1VbcPCIPChB4RDHqHU6UbxPP/AHld9h/jr7Q5bJ88+6bpnLI8OsyIJ3k4/wCiTuNTVEd3OFch2x/7U+0L3Qfwx9VpuqtuFugS6DOc5YTzE3OMFopySLbGybXD7+autFn7ym09YYrRs1Xk3zJ6ZShrzeop9FkmvW4W6L/EDzBXRYMvHX1Uepw93fl0nougWdrhAIBAIBAIBAyR1ggw/lRzGamp9HjdeCmJBtsfN+Y9oGweKrdVl4rcMdIWujw8NeKes/omWqDmY9J34kti73W7m/dV9p3bida9eLWisbyRG87QaXX1qnyXm9ptLdrXhjY4LGk8Ig4KEPRu5JGOX0Z6lvs1M/8AcSu70074aT6Q5bNG2S0espCGdZ2N6uqUFz5O2Ww2A/1HTu85HLje1bb6u30/S/0UbYIWS6rm2VAl0HDjNAKmB8R2kXafZeOqf94rLgyzjvFkTG8KRk/GXYfWtc+7WEmOoadzb6z4EX8F0+nyxW0T4S0dTi7ym3jD6Ep5NIAg3BGojYQrdSPZAIBAIBAIBBUOUTMPodI8sdaea7IeIJHSd4D52WHPk4Kb+LPp8XeX28PFi+BUfOy6TtbYyCb/AJnbh91TXsu4hcWPWJLojK0dXk/pH1ZsNP7PQLRZzgiDwoQeED2lQhjOMHQrq1vCpkPnrXcaGd9PSfSHM6mNs1vckdQtpgLLVaj3FBqeSo9HDaIcYGH913fdcRr54tTefV0eljbDX2Td1ps4ugLokhKkUTPOHaErZ2jozan9kgH3H0VtoMvFXgnw/TFkjad2jcleO+kUgicby0miw8TH+mfIEeC6TTZOKnso9Xi4L7x0lfQthqhAIBAIBB5TvsEHz9nzHPTa1xadKGL1cIGwgHW4d5+yqtRk47+kLnS4u7pz6y6cNgEUYbv2uPFx2rRtO8tzZIRG5A4rHe0VrNpTFd52d7VUWmbTvLaiNuR4XkOCIPChBwQPBUIYxnQ6OJ1g4yNPmxp+67Psyd9LT2/3c5rY2z2Rbahb7VNmqOi7uKDdsBj0KSlZ7FPAPJjVweotxZrz6z+3T4Y2x1j0h33WFkF0CXQISiXBjVFz8Eke8i7ex41t/wB7VlwZO7vFkWjeNlW5PMW9Fr2Bxsyf1UgO4k9G/c63mup0t+G/urNXj48ftzb9A+4Vop3qgEAgEAUFI5Tsd9Go3Na60tTeNltoBHTcO4fVYNRk4KNnS4uPJz6QxvB4Lv0jsZs+JU155bLusb80+16xPaRoG6i7wC0dXk5xWGXHXxdoWmynBQg4IHhQg4Ig4FBjPKSzRxOc+22B3/zaPsuv7Jtvpa+m/wC5c72hG2efp+laEqsmmUOLiGj8xA81EztG5Ebvo6AWYwcGtHkF8/tzmZdXHQ+6hIugS6BCUCEolneaKTmqp5bqElnttuJ228bq80eTixx5xya+SNpbrlHFPSaWCa+uSNul8Y1O+YK6OluKsS53JTgvNU8vbwEAgEHnM+wQYDyi4x6VXPDTeOn9WzhcHpkd5+iq9Vfivt5LjSY+DHv4y5KRmg0N37+9V9p3lYRG0OuLWQBtJAXmZiI3lO26fjbYADcFT2tNp3lsRGz0CgOBUBwRBwRBwKgOBRDI+VVtsQB9qCI+RcPsur7Fn/xvrKh7Sj/N9IU1WyvdeEs0qiBvtTRDzcFizztjtPpP6e8Ub3iPWH0SuCdULogXRIugaSgQlSlWc7094o5RtjeWn4Xf5A81v6C+1pr5sWWOW6z8j2IaUEsJOuGQED3ZB/LXLp9Hbem3ko9dXa8W82oNOpbbSKgEAgred8X9Fo55QbPDC2P/AMjtTfrfwWPLfgpMsuGnHeKsAo2Xfc67azfeVSXnkv6RvKVa5YWZJ4PHdxduZs7ytXVX2rw+b3SOe6YCr2U8IFCIPBUIOBQKCiDgVAy7lbZ/yad3tQkeTj/K6bsOf8Vo9f8AZR9qR/krPooiu1Ylspx6VfSN4zM+Rv8AZauttw6e8+ks+mjfNWPVvZK4d04uiBdSC6JJdA0lBHY/Fp00w4MJHe3X9ln01uHLWXm8b1lwclFVoVr2bpYT5tII+/mup0c/FMKfXV3pE+rcYDcBWKreiAQNebBBkHLFimk+CmB1NBkkHaeiwf3HxC0dZfpVY6GnW/0UOjbZt+KqrzzXGONodIcvD0suFxaMTeLukfH/ABZVme3FeWasbQ7AsKShA4IHAqEHAog4FAt0Qzvlcg/6sm71jD8iPuug7Dv89faVR2rX5be7OV0CnWbk5pecxKE7oRJIe4NIHzIVb2rk4dLb12hu6CnFnj05tpuuQdCLoEugLoEJRJpKkeVS3SY8e0xw8wV6rO1okmOSpZAl0cQp/e0wfFpXVaWdsio1cb4pfQNE67QrRTulAIOerfYIPnjONd6RX1DwbgSaDe5nR+xVRqL73mV3pqcOOIcoFtXBaKxetNHpPa32nAeG9eL24azKYjdbh9FUsxwUIKgcCgcCiCgqA4FEFugg86YOayjfGwXmYQ+MHeRtb4gn5Le7P1MYM0Wt0nlLU1mCcuKYjr1hkTcFqC/QFPNp3tbm3bfJdXOpwxXi4o293P8AcZN9uGfs1HIOWnUcbpJgBUTgXaLHm2DWG347z4Lmu09bGotFafLH5ld6HSzhrvbrP4Wy6qm+LoEugLqQl0CEol5zOs1x4Nd9FNesCn5HF6+m7HOP/qV1Wm/khUav+KX0Fh3VCtVM7EAghsx1nMwSyf045HeIBI+ai07RumscUxD5zg1vBOs6yTxKorzyl0dI5u1a7YSGCR3lv7LSfHYtfUztTZ6p1WEKvZTkChEFUBwKBQUQddAoKgLdEFugW6AugLoC6BLoEugQlEuLGJtCnld7hA7zqH1WbBXiyVh5vO1ZRHJzT6Vbpbo43HxNgPquo0cb3mVLrrbY4jzlu2HjohWSqdaAKClcpNRo0FTbewN8yAsWef8AHLNp43y1YjRjWe5UmTo6DH1dawsyYy+38Q/CPqVp6uekMlEwFpvZyBUCgqEFQKCgcCgW6IReYMdZRxhzgXySG0UTdrz28AN5W1pNHfU34a8o8Za+p1NcFd56+EKc/FKyoJLqh0LXbI4AGho4aW0rpcXZmmxx8u8+c/8AdlFk1+e89dvZ702L1VIQ58j6qnb+JHJYyhu9zH7T3FY9T2VhyV+COGfTp9nvB2hlpPxTvC+UtS2WNkjDdkjWuaeIIuFyt6Wpaa26w6CtotWLR0l6XXlIuiSXQJdSEugrmbqvoshB1uOk/uHVHn9FYaHHzm8+zBnt4LByX4fZr5SNcrgB8Lb/AHJXSaSm1N/NRa2+94r5NcpW2attpPdAhQUDlQP/AAZu+P8AuCw6j+OWxpf5YY7R7XdwVJkX2LxdSxMyby/1JPiH0Wlq/mhlx9EqtR7KiCoFUBbqUFuoC3QKCgy3F601FdNITdrHmOMbmsZq1d5ufFdl2fgjFgrHjPOfq5fWZZyZpnwjlCYw5gsFutV1VlrWQSWRHH0Fg3Mlna34Q82XI9qxEaq23p+nSdnTM6eN/VYLqubpLoC6JJdB4VdU2JjnvPRb5k7gO1e8dJvbhhFpiI3lS2NfV1Hvyu8Gt/gBdBp8HSlVdmyxWJvZteVcOEcbGtFmtAAV3EREbQoLWm07yt7BYKUHIEcgo3KJBp0dQODCf2m/2WPNG9JZsE7ZKz6sWpD0j2hUeTo6DH1dawsyYy+7VIPhP1C09XHSWTGl1pshUCogt0CoBQFuiChBj7rx1E7HanMmlB/cV3OntFsVZjyhyOas1yWifOUzS1lgszGStryRZoLnvOixo2ucdgCi1orG89E1rNp2hesBofR6aGE9ZjemRve46TvmSuJ1Wbvs1snnP48HV6fF3WKtPJ33WuzC6BLoPOedrGl7yGtbtJXqtZtO0ImYiN5U3FcSdUPAAIYD0Gb+89qudPp+7jaOcy08uTi5z0XTJOX9DpuHrH2v7o9kK8wYe7jn1Uepz95baOkNVw2m0WhbDWSCAQBQV3MUGkxwOxwIPcRYoPn+ohMMrmO2xuIPaBv8lSZKbTNXQYsnFEWh1ArVbjtwibQlF9j+j57PmsGopxU9nqs7SsSrWYIBAqBbogqBUBdQKrmnKfpL+fgc1k5tptfcMktquSNjrK30HafcRwXjev5hW6zQd9PHTlP7QMWVa29tCJvvOlGj8tatJ7X00RvvP2V0dmZ5nw+605fyw2mcJZXc9UAGzrWZHfboA7+3aqbW9pX1Hwxyr5efutNLoa4finnb9eywXVa3hdAXQcOI4rHCOkdJ+5jet48Fnxae+Tp083i+SK9VUra2SpeL3tfoxt2D+T2q3waeKcqxzaeTL42nktWVstm4e8Xf8m/5Vxg08U5z1U+o1M5OUdP21PBsNDANS2WonmNsgcgEAgj8Th0mlBjefcFIdz7BrHXA3jc7wWnqsW8ccN/R5+GeCfoqNPNbUdm48FV3rvzhb0vtyl1LCzLFhlbzjbHrt2jiOIVdnxcE7x0Zq23dqwPQQCBUAgW6ILdAXQCAQF0EfV4zFHtdpu9lms+ewLPj0uS/ht7sdstaoKux+R9wz1Tew9Pz3eC38WjpXnbmwWzWnpyc1Fhkkx2EA7XOvr/lWeLTWv6Q0MuqpT1leMvZYDbHR1naTtKsceKuOOSry5rZJ+JoWE4UGAalkYk9HHYIPRAIBAIGSsuEFWx/DNIHVxQZHmHLzonF0Y6O9g3d3YtDPpv7U+yy0+r/AK3+6CinLdW0cFX2pus63mHVDVAEFri1w2bisVsfLaWWLwnKTGAbCQWPtN2eIWhk0sxzqzRfzScUrXC7XB3cVq2rNesPcTueoSEAgVAFBzzV8bOtIwdmkCfkslcOS3SJeJvWOsuGbMUTerpvPYLDzKz10WSeu0Mc56wj6jMjz1GNZ2npFbFdDWPmndjnPPgjZamWY2c57/dF9HyGpbmLT1j5KsGTNt80umkwSR+0aI8z5LdppLT83JpX1tI+XmsmFZVFwS254uW5TBSng0smpyX6zy9F1wrLoFrhZmutVFhwaNiCRYyyB6AQCAQCAQeFRAHBBWMYwUOvqQUDGsrAknRseIWHJgpfqz4tRfH0nkq9TgUjNlnDyK1LaO0fLLdprqz80bOJ9JI38rh3f4WG2DJHWGxXU456WM0nt3uB8QsU4vOPwyxlielvy9mYnM3ZK/xN/qsM6fHPWsMkZbeb1GNT/wBTza3+F4/0uLyeu9uDjU/9Tya3+E/0uLyO9u83YlM79V/gbfRe66bH4VeJy28ZeZjkft5x3xFx+q2K6e39a/hhtqKR1s9YsKkd+W3es8aTJLBbWYo6c3fT5de7afIfdZa6KPGWC2vn+sJejypxbfvWeunx18GvbVZbeP2WGgyva3RA8FniNmCZ36rDQ5dAtqRCepcKDdyCRjgAQeoCBUAgEAgEAgEAg85IgUEbV4YHbkELV5eB3IIifLA4IOKTK/Yg535W7Pkg8jlT3W/tCjhjyTxT5huVPdb+0Jwx5HFPm6Ysr9nyUodkOV+xBI0+WgNyCTp8BA3fJBIwYSBuQdsdGBuQe7YwED0AgEAgEAgEAgEAgEAgEDSwIGOgBQMNIOCBhom8ECegN4IAUDeCBwowg9G0w4IHiMIHAIFQCAQCAQCAQCAQCAQCAQCAQCAQCAQCAQCAQCAQCAQCAQCAQCAQCAQCA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9097" name="AutoShape 9" descr="data:image/jpeg;base64,/9j/4AAQSkZJRgABAQAAAQABAAD/2wCEAAkGBxQQDw8QEBAQEA4NEA4VEA8PEBAUDxAQFBUWFhQUFBUYHSggGBolHBUUIjEhJSkrLi4uFx82ODMsOygtLisBCgoKDg0OGxAQGywkICUvLCwsLCwsLCwsLCwsLCwsLCwsLCwsLCwsLCwsLCwsLCwsLCwsLCwsLCwsLCwsLCwsLP/AABEIAMwAzAMBEQACEQEDEQH/xAAcAAABBQEBAQAAAAAAAAAAAAAAAQIFBgcEAwj/xAA+EAABAwICBQgIBQQCAwAAAAABAAIDBBEFBhIhMUFRBxMiMmFxgZEUI1JicqGxwTNCQ5LRU7Lh8CQ0c6Kj/8QAGwEBAAIDAQEAAAAAAAAAAAAAAAEFAwQGAgf/xAAyEQEAAgECAwYGAgEEAwAAAAAAAQIDBBESITEFE0FRYXEiMoGRobEzQiMUweHwJDTR/9oADAMBAAIRAxEAPwDcUAgEAgEAgEAgEAgEAg8p6hjBd72sHF7g0fNByHHabZ6VTXG318X8rzx183rgt5S6Ya2N9tCWN99mi9pv5Fet0TGz3RAQCAQCAQCAQCAQCAQCAQCAQCAQCAQISgqWas/U9DpRg8/UD9KMizT779je7WVgy56092xh018nPpHmzDGOUOtqTotk5hrtQjpwQ49ml1ie5aV9Ve3TksKaTHXrz90bFlqtqDpmCVxd+ec2J/ebrXm+/WWeLVryh0OyPVga2xDvlavFslK9ZTF9+jjlyvUtP4N7b2OYfLWsf+qxdOJ72s9abHa6iItNUxcGyF5Z5P1eS2septPy23/LDfBjt1quOX+ViRpaytiD2b5odTx2lmx3hZbePWeFoamTQx1pP0afhOLRVUQlgkbJGd7doPBw2g9hW5W0WjeFfalqTtaHcvTyEAgEAgEAgEAgEAgEAgEAgEHnPM1jXOc4Na0Euc4gNaBtJO4IMgzxyjulL6eicWQ7H1AuJJOIZ7Le3aexaGbU7/DT7rPT6SI+K/2QOWcly1dpJSYacnrEeskHFgO73j81oTbZt2vEdGk4Zg1NRMvHG1ltsjulIT8R1+SxXyREb2nkxfFednjVYmXXDOiOJ6x/hVuXWWnlTlH5bdNPEfM4r31nWeJWlM7zvLP0OCBxaCCCAQdoIuD4KImY5whXsXyhFKC6H1MnAD1bu8bu8Lew669eV+cfljmkeCrUVZU4XU6TCYpBtadccrO3c4fRXODUcuKktfLireOGza8m5vixGPVaOoYPWwE3Ld2k3i3t3K3xZq5I5KjNgtinn081mCysAQCAQCAQCAQCAQCAQCAQeU8wY1znENa0Euc42DQNZJO4IMS5Qs7OrXup6ckUbSLkX0p3DefdvsHiq3UZ+KeGvRbabTcHxW6/p0ZNyeBo1FU3pajHA7YODnjj2LStbwhnvfwhfJqgMbpO2DYN5PALBkyVpXeXilJtO0IOpqnSOudg2N3BVGXLbJO8rCmOKRtDzCxPR4QJLUMZ13sZ8b2t+pU1pa3yxMvFrRHWT6aoZINKN7Ht4sc1w8wlqWrO1o29yLRbpL2C8jkxXC46mMxyD4XDrMPFpWTFmtitxVRMbs7nhnw2qa5riyRhvFK3qvb/ALtCv9PqItHHRr3pFo4bNtyVmpmIQaQsyeOwmiv1Xe0PdOu3krvFljJG8KXPhnFbbw8FlWVhCAQCAQCAQCAQCAQCBr3WQY7yoZyMrn0VO71LNU8jT+I8fkHujfxPctDU59/gr9VlpNPt8dvp/wDXFknLY6NVO3Xe8Mbt3B7h9B4qvtPhDctbwhezKGgknUFitaKxvLxFZmdoRFTUGR1zsGwcAqfNlnJbeW/jxxSNjAsL2eEQqedcyugIpaYgVEjdKSS1+YjOyw9o7lb9l9nxnnvMnyx+f+FfrdXOP4K9f0pDcOD3F8t5ZHdZ8pLnHzXU0pWkcNY2hSWtNp3l0QRupHCppehJFrcwdSVg2scO66xajT0z0ml4/wCHvFltjtxVa9h1W2eGKZnUmjY9vc4XsuGy45x3mk9YnZ0dLRasWjxdIWN6ceM4WyqiMb9u1j97HbiFmw5rYrcUPMxuzzDK6bC63SAtJEdF7PyyxnaO46iD3Lo9Pn6Xr0a2bFGSvDLf8ExRlVBHNE67JWgjiDvaeBB1K5raLRvCjvSaWmspFenkIBAIBAIBAIBAIEJQUHlOzZ6LEaeF1qmoadYOuKI3Bd2E6wPErW1GbgrtHWW3pcHeW4p6QzXKOCc/Jzsg9TE4aj+o8a7dw1XVVa2y1mWkMcsTG46uo0jYdUfMqr1ObjnhjpDcw4+GN56vELVZjwoQe1EMhlm56qqpjtkqJLfCw6DR5Bdzo8cY8FKx5OZ1F+PLafVJU0S2WF1mDVbigs/J3LfDYQf0nTx+DZHW+S43tWvDqreu0/hf6Kd8MLMq5tC6gV3OOC+kRc4wevhBIt+dm9vfvC3dHn7u3DPSXi1UfyYZn9FqPR5XWp6kixOyObYD2A7D4LpdLl4Z4Z6K7WYeKvFHWP03CN1wrJVHoBAIBAIBAIBAIInMeMMo6eWeTqxt1N3vceq0dpK83vFa7y946Te0VhgEkkuI1bnvN5JnXeR1WM7OwDUFTZMk2mbSvKUileGGg0ULYmNjYLMYLAffvWvM7kvaaawsNp+i1dVl4a8MdZZMOPineXM1VbcPCIPChB4RDHqHU6UbxPP/AHld9h/jr7Q5bJ88+6bpnLI8OsyIJ3k4/wCiTuNTVEd3OFch2x/7U+0L3Qfwx9VpuqtuFugS6DOc5YTzE3OMFopySLbGybXD7+autFn7ym09YYrRs1Xk3zJ6ZShrzeop9FkmvW4W6L/EDzBXRYMvHX1Uepw93fl0nougWdrhAIBAIBAIBAyR1ggw/lRzGamp9HjdeCmJBtsfN+Y9oGweKrdVl4rcMdIWujw8NeKes/omWqDmY9J34kti73W7m/dV9p3bida9eLWisbyRG87QaXX1qnyXm9ptLdrXhjY4LGk8Ig4KEPRu5JGOX0Z6lvs1M/8AcSu70074aT6Q5bNG2S0espCGdZ2N6uqUFz5O2Ww2A/1HTu85HLje1bb6u30/S/0UbYIWS6rm2VAl0HDjNAKmB8R2kXafZeOqf94rLgyzjvFkTG8KRk/GXYfWtc+7WEmOoadzb6z4EX8F0+nyxW0T4S0dTi7ym3jD6Ep5NIAg3BGojYQrdSPZAIBAIBAIBBUOUTMPodI8sdaea7IeIJHSd4D52WHPk4Kb+LPp8XeX28PFi+BUfOy6TtbYyCb/AJnbh91TXsu4hcWPWJLojK0dXk/pH1ZsNP7PQLRZzgiDwoQeED2lQhjOMHQrq1vCpkPnrXcaGd9PSfSHM6mNs1vckdQtpgLLVaj3FBqeSo9HDaIcYGH913fdcRr54tTefV0eljbDX2Td1ps4ugLokhKkUTPOHaErZ2jozan9kgH3H0VtoMvFXgnw/TFkjad2jcleO+kUgicby0miw8TH+mfIEeC6TTZOKnso9Xi4L7x0lfQthqhAIBAIBB5TvsEHz9nzHPTa1xadKGL1cIGwgHW4d5+yqtRk47+kLnS4u7pz6y6cNgEUYbv2uPFx2rRtO8tzZIRG5A4rHe0VrNpTFd52d7VUWmbTvLaiNuR4XkOCIPChBwQPBUIYxnQ6OJ1g4yNPmxp+67Psyd9LT2/3c5rY2z2Rbahb7VNmqOi7uKDdsBj0KSlZ7FPAPJjVweotxZrz6z+3T4Y2x1j0h33WFkF0CXQISiXBjVFz8Eke8i7ex41t/wB7VlwZO7vFkWjeNlW5PMW9Fr2Bxsyf1UgO4k9G/c63mup0t+G/urNXj48ftzb9A+4Vop3qgEAgEAUFI5Tsd9Go3Na60tTeNltoBHTcO4fVYNRk4KNnS4uPJz6QxvB4Lv0jsZs+JU155bLusb80+16xPaRoG6i7wC0dXk5xWGXHXxdoWmynBQg4IHhQg4Ig4FBjPKSzRxOc+22B3/zaPsuv7Jtvpa+m/wC5c72hG2efp+laEqsmmUOLiGj8xA81EztG5Ebvo6AWYwcGtHkF8/tzmZdXHQ+6hIugS6BCUCEolneaKTmqp5bqElnttuJ228bq80eTixx5xya+SNpbrlHFPSaWCa+uSNul8Y1O+YK6OluKsS53JTgvNU8vbwEAgEHnM+wQYDyi4x6VXPDTeOn9WzhcHpkd5+iq9Vfivt5LjSY+DHv4y5KRmg0N37+9V9p3lYRG0OuLWQBtJAXmZiI3lO26fjbYADcFT2tNp3lsRGz0CgOBUBwRBwRBwKgOBRDI+VVtsQB9qCI+RcPsur7Fn/xvrKh7Sj/N9IU1WyvdeEs0qiBvtTRDzcFizztjtPpP6e8Ub3iPWH0SuCdULogXRIugaSgQlSlWc7094o5RtjeWn4Xf5A81v6C+1pr5sWWOW6z8j2IaUEsJOuGQED3ZB/LXLp9Hbem3ko9dXa8W82oNOpbbSKgEAgred8X9Fo55QbPDC2P/AMjtTfrfwWPLfgpMsuGnHeKsAo2Xfc67azfeVSXnkv6RvKVa5YWZJ4PHdxduZs7ytXVX2rw+b3SOe6YCr2U8IFCIPBUIOBQKCiDgVAy7lbZ/yad3tQkeTj/K6bsOf8Vo9f8AZR9qR/krPooiu1Ylspx6VfSN4zM+Rv8AZauttw6e8+ks+mjfNWPVvZK4d04uiBdSC6JJdA0lBHY/Fp00w4MJHe3X9ln01uHLWXm8b1lwclFVoVr2bpYT5tII+/mup0c/FMKfXV3pE+rcYDcBWKreiAQNebBBkHLFimk+CmB1NBkkHaeiwf3HxC0dZfpVY6GnW/0UOjbZt+KqrzzXGONodIcvD0suFxaMTeLukfH/ABZVme3FeWasbQ7AsKShA4IHAqEHAog4FAt0Qzvlcg/6sm71jD8iPuug7Dv89faVR2rX5be7OV0CnWbk5pecxKE7oRJIe4NIHzIVb2rk4dLb12hu6CnFnj05tpuuQdCLoEugLoEJRJpKkeVS3SY8e0xw8wV6rO1okmOSpZAl0cQp/e0wfFpXVaWdsio1cb4pfQNE67QrRTulAIOerfYIPnjONd6RX1DwbgSaDe5nR+xVRqL73mV3pqcOOIcoFtXBaKxetNHpPa32nAeG9eL24azKYjdbh9FUsxwUIKgcCgcCiCgqA4FEFugg86YOayjfGwXmYQ+MHeRtb4gn5Le7P1MYM0Wt0nlLU1mCcuKYjr1hkTcFqC/QFPNp3tbm3bfJdXOpwxXi4o293P8AcZN9uGfs1HIOWnUcbpJgBUTgXaLHm2DWG347z4Lmu09bGotFafLH5ld6HSzhrvbrP4Wy6qm+LoEugLqQl0CEol5zOs1x4Nd9FNesCn5HF6+m7HOP/qV1Wm/khUav+KX0Fh3VCtVM7EAghsx1nMwSyf045HeIBI+ai07RumscUxD5zg1vBOs6yTxKorzyl0dI5u1a7YSGCR3lv7LSfHYtfUztTZ6p1WEKvZTkChEFUBwKBQUQddAoKgLdEFugW6AugLoC6BLoEugQlEuLGJtCnld7hA7zqH1WbBXiyVh5vO1ZRHJzT6Vbpbo43HxNgPquo0cb3mVLrrbY4jzlu2HjohWSqdaAKClcpNRo0FTbewN8yAsWef8AHLNp43y1YjRjWe5UmTo6DH1dawsyYy+38Q/CPqVp6uekMlEwFpvZyBUCgqEFQKCgcCgW6IReYMdZRxhzgXySG0UTdrz28AN5W1pNHfU34a8o8Za+p1NcFd56+EKc/FKyoJLqh0LXbI4AGho4aW0rpcXZmmxx8u8+c/8AdlFk1+e89dvZ702L1VIQ58j6qnb+JHJYyhu9zH7T3FY9T2VhyV+COGfTp9nvB2hlpPxTvC+UtS2WNkjDdkjWuaeIIuFyt6Wpaa26w6CtotWLR0l6XXlIuiSXQJdSEugrmbqvoshB1uOk/uHVHn9FYaHHzm8+zBnt4LByX4fZr5SNcrgB8Lb/AHJXSaSm1N/NRa2+94r5NcpW2attpPdAhQUDlQP/AAZu+P8AuCw6j+OWxpf5YY7R7XdwVJkX2LxdSxMyby/1JPiH0Wlq/mhlx9EqtR7KiCoFUBbqUFuoC3QKCgy3F601FdNITdrHmOMbmsZq1d5ufFdl2fgjFgrHjPOfq5fWZZyZpnwjlCYw5gsFutV1VlrWQSWRHH0Fg3Mlna34Q82XI9qxEaq23p+nSdnTM6eN/VYLqubpLoC6JJdB4VdU2JjnvPRb5k7gO1e8dJvbhhFpiI3lS2NfV1Hvyu8Gt/gBdBp8HSlVdmyxWJvZteVcOEcbGtFmtAAV3EREbQoLWm07yt7BYKUHIEcgo3KJBp0dQODCf2m/2WPNG9JZsE7ZKz6sWpD0j2hUeTo6DH1dawsyYy+7VIPhP1C09XHSWTGl1pshUCogt0CoBQFuiChBj7rx1E7HanMmlB/cV3OntFsVZjyhyOas1yWifOUzS1lgszGStryRZoLnvOixo2ucdgCi1orG89E1rNp2hesBofR6aGE9ZjemRve46TvmSuJ1Wbvs1snnP48HV6fF3WKtPJ33WuzC6BLoPOedrGl7yGtbtJXqtZtO0ImYiN5U3FcSdUPAAIYD0Gb+89qudPp+7jaOcy08uTi5z0XTJOX9DpuHrH2v7o9kK8wYe7jn1Uepz95baOkNVw2m0WhbDWSCAQBQV3MUGkxwOxwIPcRYoPn+ohMMrmO2xuIPaBv8lSZKbTNXQYsnFEWh1ArVbjtwibQlF9j+j57PmsGopxU9nqs7SsSrWYIBAqBbogqBUBdQKrmnKfpL+fgc1k5tptfcMktquSNjrK30HafcRwXjev5hW6zQd9PHTlP7QMWVa29tCJvvOlGj8tatJ7X00RvvP2V0dmZ5nw+605fyw2mcJZXc9UAGzrWZHfboA7+3aqbW9pX1Hwxyr5efutNLoa4finnb9eywXVa3hdAXQcOI4rHCOkdJ+5jet48Fnxae+Tp083i+SK9VUra2SpeL3tfoxt2D+T2q3waeKcqxzaeTL42nktWVstm4e8Xf8m/5Vxg08U5z1U+o1M5OUdP21PBsNDANS2WonmNsgcgEAgj8Th0mlBjefcFIdz7BrHXA3jc7wWnqsW8ccN/R5+GeCfoqNPNbUdm48FV3rvzhb0vtyl1LCzLFhlbzjbHrt2jiOIVdnxcE7x0Zq23dqwPQQCBUAgW6ILdAXQCAQF0EfV4zFHtdpu9lms+ewLPj0uS/ht7sdstaoKux+R9wz1Tew9Pz3eC38WjpXnbmwWzWnpyc1Fhkkx2EA7XOvr/lWeLTWv6Q0MuqpT1leMvZYDbHR1naTtKsceKuOOSry5rZJ+JoWE4UGAalkYk9HHYIPRAIBAIGSsuEFWx/DNIHVxQZHmHLzonF0Y6O9g3d3YtDPpv7U+yy0+r/AK3+6CinLdW0cFX2pus63mHVDVAEFri1w2bisVsfLaWWLwnKTGAbCQWPtN2eIWhk0sxzqzRfzScUrXC7XB3cVq2rNesPcTueoSEAgVAFBzzV8bOtIwdmkCfkslcOS3SJeJvWOsuGbMUTerpvPYLDzKz10WSeu0Mc56wj6jMjz1GNZ2npFbFdDWPmndjnPPgjZamWY2c57/dF9HyGpbmLT1j5KsGTNt80umkwSR+0aI8z5LdppLT83JpX1tI+XmsmFZVFwS254uW5TBSng0smpyX6zy9F1wrLoFrhZmutVFhwaNiCRYyyB6AQCAQCAQeFRAHBBWMYwUOvqQUDGsrAknRseIWHJgpfqz4tRfH0nkq9TgUjNlnDyK1LaO0fLLdprqz80bOJ9JI38rh3f4WG2DJHWGxXU456WM0nt3uB8QsU4vOPwyxlielvy9mYnM3ZK/xN/qsM6fHPWsMkZbeb1GNT/wBTza3+F4/0uLyeu9uDjU/9Tya3+E/0uLyO9u83YlM79V/gbfRe66bH4VeJy28ZeZjkft5x3xFx+q2K6e39a/hhtqKR1s9YsKkd+W3es8aTJLBbWYo6c3fT5de7afIfdZa6KPGWC2vn+sJejypxbfvWeunx18GvbVZbeP2WGgyva3RA8FniNmCZ36rDQ5dAtqRCepcKDdyCRjgAQeoCBUAgEAgEAgEAg85IgUEbV4YHbkELV5eB3IIifLA4IOKTK/Yg535W7Pkg8jlT3W/tCjhjyTxT5huVPdb+0Jwx5HFPm6Ysr9nyUodkOV+xBI0+WgNyCTp8BA3fJBIwYSBuQdsdGBuQe7YwED0AgEAgEAgEAgEAgEAgEDSwIGOgBQMNIOCBhom8ECegN4IAUDeCBwowg9G0w4IHiMIHAIFQCAQCAQCAQCAQCAQCAQCAQCAQCAQCAQCAQCAQCAQCAQCAQCAQCAQCA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5058" name="Picture 2" descr="http://martinskemme.files.wordpress.com/2010/09/process.png"/>
          <p:cNvPicPr>
            <a:picLocks noChangeAspect="1" noChangeArrowheads="1"/>
          </p:cNvPicPr>
          <p:nvPr/>
        </p:nvPicPr>
        <p:blipFill>
          <a:blip r:embed="rId2" cstate="print"/>
          <a:srcRect/>
          <a:stretch>
            <a:fillRect/>
          </a:stretch>
        </p:blipFill>
        <p:spPr bwMode="auto">
          <a:xfrm>
            <a:off x="0" y="836712"/>
            <a:ext cx="9010650" cy="26193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7950" y="457200"/>
            <a:ext cx="8856663" cy="595313"/>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Latn-C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PRIMER USLUGA</a:t>
            </a:r>
            <a:r>
              <a:rPr kumimoji="0" lang="sr-Latn-CS" sz="40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 VELEPRODAJA (KATALOG PREDMETA RADA)</a:t>
            </a: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graphicFrame>
        <p:nvGraphicFramePr>
          <p:cNvPr id="5" name="Table 4"/>
          <p:cNvGraphicFramePr>
            <a:graphicFrameLocks noGrp="1"/>
          </p:cNvGraphicFramePr>
          <p:nvPr/>
        </p:nvGraphicFramePr>
        <p:xfrm>
          <a:off x="144016" y="1628800"/>
          <a:ext cx="8820472" cy="4907280"/>
        </p:xfrm>
        <a:graphic>
          <a:graphicData uri="http://schemas.openxmlformats.org/drawingml/2006/table">
            <a:tbl>
              <a:tblPr/>
              <a:tblGrid>
                <a:gridCol w="543768"/>
                <a:gridCol w="8276704"/>
              </a:tblGrid>
              <a:tr h="417647">
                <a:tc>
                  <a:txBody>
                    <a:bodyPr/>
                    <a:lstStyle/>
                    <a:p>
                      <a:pPr algn="ctr">
                        <a:lnSpc>
                          <a:spcPct val="115000"/>
                        </a:lnSpc>
                        <a:spcAft>
                          <a:spcPts val="0"/>
                        </a:spcAft>
                      </a:pPr>
                      <a:r>
                        <a:rPr lang="en-US" sz="2000" b="1" dirty="0">
                          <a:latin typeface="+mn-lt"/>
                          <a:ea typeface="Calibri"/>
                          <a:cs typeface="Times New Roman"/>
                        </a:rPr>
                        <a:t>R. </a:t>
                      </a:r>
                      <a:r>
                        <a:rPr lang="en-US" sz="2000" b="1" dirty="0" err="1">
                          <a:latin typeface="+mn-lt"/>
                          <a:ea typeface="Calibri"/>
                          <a:cs typeface="Times New Roman"/>
                        </a:rPr>
                        <a:t>broj</a:t>
                      </a:r>
                      <a:endParaRPr lang="en-US" sz="2000" dirty="0">
                        <a:latin typeface="+mn-lt"/>
                        <a:ea typeface="Calibri"/>
                        <a:cs typeface="Times New Roman"/>
                      </a:endParaRPr>
                    </a:p>
                  </a:txBody>
                  <a:tcPr marL="45091" marR="45091"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tabLst>
                          <a:tab pos="288290" algn="l"/>
                          <a:tab pos="314960" algn="l"/>
                          <a:tab pos="1303020" algn="l"/>
                          <a:tab pos="2743200" algn="ctr"/>
                          <a:tab pos="5486400" algn="r"/>
                        </a:tabLst>
                      </a:pPr>
                      <a:r>
                        <a:rPr lang="sr-Latn-CS" sz="2000" b="1" i="0" dirty="0">
                          <a:latin typeface="+mn-lt"/>
                          <a:ea typeface="Times New Roman"/>
                          <a:cs typeface="Times New Roman"/>
                        </a:rPr>
                        <a:t>Oznaka i naziv </a:t>
                      </a:r>
                      <a:r>
                        <a:rPr lang="sr-Latn-CS" sz="2000" b="1" i="0" dirty="0" smtClean="0">
                          <a:latin typeface="+mn-lt"/>
                          <a:ea typeface="Times New Roman"/>
                          <a:cs typeface="Times New Roman"/>
                        </a:rPr>
                        <a:t>predmeta rada</a:t>
                      </a:r>
                      <a:endParaRPr lang="en-US" sz="2000" b="1" i="1" dirty="0">
                        <a:latin typeface="+mn-lt"/>
                        <a:ea typeface="Times New Roman"/>
                        <a:cs typeface="Times New Roman"/>
                      </a:endParaRPr>
                    </a:p>
                  </a:txBody>
                  <a:tcPr marL="45091" marR="45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08823">
                <a:tc>
                  <a:txBody>
                    <a:bodyPr/>
                    <a:lstStyle/>
                    <a:p>
                      <a:pPr algn="ctr">
                        <a:lnSpc>
                          <a:spcPct val="115000"/>
                        </a:lnSpc>
                        <a:spcAft>
                          <a:spcPts val="0"/>
                        </a:spcAft>
                      </a:pPr>
                      <a:r>
                        <a:rPr lang="en-US" sz="2000">
                          <a:latin typeface="+mn-lt"/>
                          <a:ea typeface="Calibri"/>
                          <a:cs typeface="Times New Roman"/>
                        </a:rPr>
                        <a:t>1.</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a:spcAft>
                          <a:spcPts val="0"/>
                        </a:spcAft>
                        <a:tabLst>
                          <a:tab pos="2743200" algn="ctr"/>
                          <a:tab pos="5486400" algn="r"/>
                        </a:tabLst>
                      </a:pPr>
                      <a:r>
                        <a:rPr lang="sr-Latn-RS" sz="2000" dirty="0" smtClean="0">
                          <a:latin typeface="+mn-lt"/>
                          <a:ea typeface="Times New Roman"/>
                          <a:cs typeface="Times New Roman"/>
                        </a:rPr>
                        <a:t>1   Usluge nabavke robe</a:t>
                      </a:r>
                      <a:endParaRPr lang="en-US" sz="2000" dirty="0">
                        <a:latin typeface="+mn-lt"/>
                        <a:ea typeface="Times New Roman"/>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r>
              <a:tr h="208823">
                <a:tc>
                  <a:txBody>
                    <a:bodyPr/>
                    <a:lstStyle/>
                    <a:p>
                      <a:pPr algn="ctr">
                        <a:lnSpc>
                          <a:spcPct val="115000"/>
                        </a:lnSpc>
                        <a:spcAft>
                          <a:spcPts val="0"/>
                        </a:spcAft>
                      </a:pPr>
                      <a:r>
                        <a:rPr lang="en-US" sz="2000" dirty="0">
                          <a:latin typeface="+mn-lt"/>
                          <a:ea typeface="Calibri"/>
                          <a:cs typeface="Times New Roman"/>
                        </a:rPr>
                        <a:t>2.</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2000" dirty="0" smtClean="0">
                          <a:latin typeface="+mn-lt"/>
                          <a:ea typeface="Calibri"/>
                          <a:cs typeface="Times New Roman"/>
                        </a:rPr>
                        <a:t>     1.1   Usluge planiranja nabavke</a:t>
                      </a:r>
                      <a:endParaRPr lang="en-US" sz="20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2000">
                          <a:latin typeface="+mn-lt"/>
                          <a:ea typeface="Calibri"/>
                          <a:cs typeface="Times New Roman"/>
                        </a:rPr>
                        <a:t>3.</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2000" dirty="0" smtClean="0">
                          <a:latin typeface="+mn-lt"/>
                          <a:ea typeface="Calibri"/>
                          <a:cs typeface="Times New Roman"/>
                        </a:rPr>
                        <a:t>     1.2   Usluge realizacije nabavke</a:t>
                      </a:r>
                      <a:endParaRPr lang="en-US" sz="20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2000">
                          <a:latin typeface="+mn-lt"/>
                          <a:ea typeface="Calibri"/>
                          <a:cs typeface="Times New Roman"/>
                        </a:rPr>
                        <a:t>4.</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2000" dirty="0" smtClean="0">
                          <a:latin typeface="+mn-lt"/>
                          <a:ea typeface="Calibri"/>
                          <a:cs typeface="Times New Roman"/>
                        </a:rPr>
                        <a:t>     1.3   Usluge kontrole nabavke</a:t>
                      </a:r>
                      <a:endParaRPr lang="en-US" sz="20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2000">
                          <a:latin typeface="+mn-lt"/>
                          <a:ea typeface="Calibri"/>
                          <a:cs typeface="Times New Roman"/>
                        </a:rPr>
                        <a:t>5.</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2000" dirty="0" smtClean="0">
                          <a:latin typeface="+mn-lt"/>
                          <a:ea typeface="Calibri"/>
                          <a:cs typeface="Times New Roman"/>
                        </a:rPr>
                        <a:t>     1.4.  Usluge skladištenja robe</a:t>
                      </a:r>
                      <a:endParaRPr lang="en-US" sz="20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2000">
                          <a:latin typeface="+mn-lt"/>
                          <a:ea typeface="Calibri"/>
                          <a:cs typeface="Times New Roman"/>
                        </a:rPr>
                        <a:t>6.</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2000" dirty="0" smtClean="0">
                          <a:latin typeface="+mn-lt"/>
                          <a:ea typeface="Calibri"/>
                          <a:cs typeface="Times New Roman"/>
                        </a:rPr>
                        <a:t>     1.5   Administrativne usluge nabavke</a:t>
                      </a:r>
                      <a:endParaRPr lang="en-US" sz="20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2000">
                          <a:latin typeface="+mn-lt"/>
                          <a:ea typeface="Calibri"/>
                          <a:cs typeface="Times New Roman"/>
                        </a:rPr>
                        <a:t>7.</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2000" dirty="0" smtClean="0">
                          <a:latin typeface="+mn-lt"/>
                          <a:ea typeface="Calibri"/>
                          <a:cs typeface="Times New Roman"/>
                        </a:rPr>
                        <a:t>     1.6   Usluge podrške nabavci</a:t>
                      </a:r>
                      <a:endParaRPr lang="en-US" sz="20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2000">
                          <a:latin typeface="+mn-lt"/>
                          <a:ea typeface="Calibri"/>
                          <a:cs typeface="Times New Roman"/>
                        </a:rPr>
                        <a:t>8.</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2000" dirty="0" smtClean="0">
                          <a:latin typeface="+mn-lt"/>
                          <a:ea typeface="Calibri"/>
                          <a:cs typeface="Times New Roman"/>
                        </a:rPr>
                        <a:t>2</a:t>
                      </a:r>
                      <a:r>
                        <a:rPr lang="sr-Latn-RS" sz="2000" baseline="0" dirty="0" smtClean="0">
                          <a:latin typeface="+mn-lt"/>
                          <a:ea typeface="Calibri"/>
                          <a:cs typeface="Times New Roman"/>
                        </a:rPr>
                        <a:t>   Usluge prodaje robe</a:t>
                      </a:r>
                      <a:endParaRPr lang="en-US" sz="20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2000">
                          <a:latin typeface="+mn-lt"/>
                          <a:ea typeface="Calibri"/>
                          <a:cs typeface="Times New Roman"/>
                        </a:rPr>
                        <a:t>9.</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2000" dirty="0" smtClean="0">
                          <a:latin typeface="+mn-lt"/>
                          <a:ea typeface="Calibri"/>
                          <a:cs typeface="Times New Roman"/>
                        </a:rPr>
                        <a:t>     2.1   Usluge planiranja prodaje</a:t>
                      </a:r>
                      <a:endParaRPr lang="en-US" sz="20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2000">
                          <a:latin typeface="+mn-lt"/>
                          <a:ea typeface="Calibri"/>
                          <a:cs typeface="Times New Roman"/>
                        </a:rPr>
                        <a:t>10.</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2000" dirty="0" smtClean="0">
                          <a:latin typeface="+mn-lt"/>
                          <a:ea typeface="Calibri"/>
                          <a:cs typeface="Times New Roman"/>
                        </a:rPr>
                        <a:t>     2.2   Usluge</a:t>
                      </a:r>
                      <a:r>
                        <a:rPr lang="sr-Latn-RS" sz="2000" baseline="0" dirty="0" smtClean="0">
                          <a:latin typeface="+mn-lt"/>
                          <a:ea typeface="Calibri"/>
                          <a:cs typeface="Times New Roman"/>
                        </a:rPr>
                        <a:t> realizacije prodaje</a:t>
                      </a:r>
                      <a:endParaRPr lang="en-US" sz="20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2000">
                          <a:latin typeface="+mn-lt"/>
                          <a:ea typeface="Calibri"/>
                          <a:cs typeface="Times New Roman"/>
                        </a:rPr>
                        <a:t>11.</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2000" dirty="0" smtClean="0">
                          <a:latin typeface="+mn-lt"/>
                          <a:ea typeface="Calibri"/>
                          <a:cs typeface="Times New Roman"/>
                        </a:rPr>
                        <a:t>     2.3   Usluge kontrole prodaje</a:t>
                      </a:r>
                      <a:endParaRPr lang="en-US" sz="20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2000" dirty="0">
                          <a:latin typeface="+mn-lt"/>
                          <a:ea typeface="Calibri"/>
                          <a:cs typeface="Times New Roman"/>
                        </a:rPr>
                        <a:t>12.</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spcAft>
                          <a:spcPts val="0"/>
                        </a:spcAft>
                        <a:tabLst>
                          <a:tab pos="2743200" algn="ctr"/>
                          <a:tab pos="5486400" algn="r"/>
                        </a:tabLst>
                      </a:pPr>
                      <a:r>
                        <a:rPr lang="sr-Latn-RS" sz="2000" dirty="0" smtClean="0">
                          <a:latin typeface="+mn-lt"/>
                          <a:ea typeface="Times New Roman"/>
                          <a:cs typeface="Times New Roman"/>
                        </a:rPr>
                        <a:t>     2.4   Administrativne usluge prodaje</a:t>
                      </a:r>
                      <a:endParaRPr lang="en-US" sz="2000" dirty="0">
                        <a:latin typeface="+mn-lt"/>
                        <a:ea typeface="Times New Roman"/>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7950" y="457200"/>
            <a:ext cx="8856663" cy="595313"/>
          </a:xfrm>
          <a:prstGeom prst="rect">
            <a:avLst/>
          </a:prstGeom>
        </p:spPr>
        <p:txBody>
          <a:bodyPr vert="horz" lIns="91440" tIns="45720" rIns="91440" bIns="45720" rtlCol="0" anchor="ctr">
            <a:normAutofit fontScale="5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Latn-C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PRIMER USLUGA</a:t>
            </a:r>
            <a:r>
              <a:rPr kumimoji="0" lang="sr-Latn-CS" sz="40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 VELEPRODAJA (KOJI PROCESI STVARAJU USLUGU) (1)</a:t>
            </a: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3" name="Rounded Rectangle 2"/>
          <p:cNvSpPr/>
          <p:nvPr/>
        </p:nvSpPr>
        <p:spPr>
          <a:xfrm>
            <a:off x="3275856" y="1052736"/>
            <a:ext cx="216024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Nabavka</a:t>
            </a:r>
            <a:endParaRPr lang="en-US" dirty="0"/>
          </a:p>
        </p:txBody>
      </p:sp>
      <p:sp>
        <p:nvSpPr>
          <p:cNvPr id="4" name="Rounded Rectangle 3"/>
          <p:cNvSpPr/>
          <p:nvPr/>
        </p:nvSpPr>
        <p:spPr>
          <a:xfrm>
            <a:off x="6804248" y="1052736"/>
            <a:ext cx="216024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Usluga nabavke</a:t>
            </a:r>
            <a:endParaRPr lang="en-US" dirty="0"/>
          </a:p>
        </p:txBody>
      </p:sp>
      <p:sp>
        <p:nvSpPr>
          <p:cNvPr id="5" name="Right Arrow 4"/>
          <p:cNvSpPr/>
          <p:nvPr/>
        </p:nvSpPr>
        <p:spPr>
          <a:xfrm>
            <a:off x="5652120" y="1196752"/>
            <a:ext cx="978408" cy="298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491880" y="2298576"/>
            <a:ext cx="1800200" cy="62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Skladištenje</a:t>
            </a:r>
            <a:endParaRPr lang="en-US" dirty="0"/>
          </a:p>
        </p:txBody>
      </p:sp>
      <p:sp>
        <p:nvSpPr>
          <p:cNvPr id="7" name="Rounded Rectangle 6"/>
          <p:cNvSpPr/>
          <p:nvPr/>
        </p:nvSpPr>
        <p:spPr>
          <a:xfrm>
            <a:off x="1619672" y="2298576"/>
            <a:ext cx="1800200" cy="62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Realizacija</a:t>
            </a:r>
            <a:endParaRPr lang="en-US" dirty="0"/>
          </a:p>
        </p:txBody>
      </p:sp>
      <p:sp>
        <p:nvSpPr>
          <p:cNvPr id="8" name="Rounded Rectangle 7"/>
          <p:cNvSpPr/>
          <p:nvPr/>
        </p:nvSpPr>
        <p:spPr>
          <a:xfrm>
            <a:off x="5364088" y="2298576"/>
            <a:ext cx="1800200" cy="62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Podrška</a:t>
            </a:r>
            <a:endParaRPr lang="en-US" dirty="0"/>
          </a:p>
        </p:txBody>
      </p:sp>
      <p:sp>
        <p:nvSpPr>
          <p:cNvPr id="9" name="Rounded Rectangle 8"/>
          <p:cNvSpPr/>
          <p:nvPr/>
        </p:nvSpPr>
        <p:spPr>
          <a:xfrm>
            <a:off x="2555776" y="3018656"/>
            <a:ext cx="1800200" cy="62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Prijem</a:t>
            </a:r>
            <a:endParaRPr lang="en-US" dirty="0"/>
          </a:p>
        </p:txBody>
      </p:sp>
      <p:sp>
        <p:nvSpPr>
          <p:cNvPr id="10" name="Rounded Rectangle 9"/>
          <p:cNvSpPr/>
          <p:nvPr/>
        </p:nvSpPr>
        <p:spPr>
          <a:xfrm>
            <a:off x="4427984" y="3018656"/>
            <a:ext cx="1800200" cy="62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Administracija</a:t>
            </a:r>
            <a:endParaRPr lang="en-US" dirty="0"/>
          </a:p>
        </p:txBody>
      </p:sp>
      <p:sp>
        <p:nvSpPr>
          <p:cNvPr id="12" name="Rounded Rectangle 11"/>
          <p:cNvSpPr/>
          <p:nvPr/>
        </p:nvSpPr>
        <p:spPr>
          <a:xfrm>
            <a:off x="683568" y="2996952"/>
            <a:ext cx="1800200" cy="62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Planiranje</a:t>
            </a:r>
            <a:endParaRPr lang="en-US" dirty="0"/>
          </a:p>
        </p:txBody>
      </p:sp>
      <p:sp>
        <p:nvSpPr>
          <p:cNvPr id="13" name="Down Arrow 12"/>
          <p:cNvSpPr/>
          <p:nvPr/>
        </p:nvSpPr>
        <p:spPr>
          <a:xfrm>
            <a:off x="4139952" y="1772816"/>
            <a:ext cx="4846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275856" y="4077072"/>
            <a:ext cx="216024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Realizacija</a:t>
            </a:r>
            <a:endParaRPr lang="en-US" dirty="0"/>
          </a:p>
        </p:txBody>
      </p:sp>
      <p:sp>
        <p:nvSpPr>
          <p:cNvPr id="15" name="Rounded Rectangle 14"/>
          <p:cNvSpPr/>
          <p:nvPr/>
        </p:nvSpPr>
        <p:spPr>
          <a:xfrm>
            <a:off x="3491880" y="5322912"/>
            <a:ext cx="1800200" cy="62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Procena ponude</a:t>
            </a:r>
            <a:endParaRPr lang="en-US" dirty="0"/>
          </a:p>
        </p:txBody>
      </p:sp>
      <p:sp>
        <p:nvSpPr>
          <p:cNvPr id="16" name="Rounded Rectangle 15"/>
          <p:cNvSpPr/>
          <p:nvPr/>
        </p:nvSpPr>
        <p:spPr>
          <a:xfrm>
            <a:off x="1619672" y="5322912"/>
            <a:ext cx="1800200" cy="62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Izdavanje zahteva</a:t>
            </a:r>
            <a:endParaRPr lang="en-US" dirty="0"/>
          </a:p>
        </p:txBody>
      </p:sp>
      <p:sp>
        <p:nvSpPr>
          <p:cNvPr id="17" name="Rounded Rectangle 16"/>
          <p:cNvSpPr/>
          <p:nvPr/>
        </p:nvSpPr>
        <p:spPr>
          <a:xfrm>
            <a:off x="5364088" y="5322912"/>
            <a:ext cx="1800200" cy="62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Poručivanje robe</a:t>
            </a:r>
            <a:endParaRPr lang="en-US" dirty="0"/>
          </a:p>
        </p:txBody>
      </p:sp>
      <p:sp>
        <p:nvSpPr>
          <p:cNvPr id="18" name="Rounded Rectangle 17"/>
          <p:cNvSpPr/>
          <p:nvPr/>
        </p:nvSpPr>
        <p:spPr>
          <a:xfrm>
            <a:off x="2555776" y="6042992"/>
            <a:ext cx="1800200" cy="62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Izbor dobavljača</a:t>
            </a:r>
            <a:endParaRPr lang="en-US" dirty="0"/>
          </a:p>
        </p:txBody>
      </p:sp>
      <p:sp>
        <p:nvSpPr>
          <p:cNvPr id="19" name="Rounded Rectangle 18"/>
          <p:cNvSpPr/>
          <p:nvPr/>
        </p:nvSpPr>
        <p:spPr>
          <a:xfrm>
            <a:off x="4427984" y="6042992"/>
            <a:ext cx="1800200" cy="62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Ugovaranje</a:t>
            </a:r>
            <a:endParaRPr lang="en-US" dirty="0"/>
          </a:p>
        </p:txBody>
      </p:sp>
      <p:sp>
        <p:nvSpPr>
          <p:cNvPr id="20" name="Rounded Rectangle 19"/>
          <p:cNvSpPr/>
          <p:nvPr/>
        </p:nvSpPr>
        <p:spPr>
          <a:xfrm>
            <a:off x="683568" y="6021288"/>
            <a:ext cx="1800200" cy="62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Utvrđivanje potrebe</a:t>
            </a:r>
            <a:endParaRPr lang="en-US" dirty="0"/>
          </a:p>
        </p:txBody>
      </p:sp>
      <p:sp>
        <p:nvSpPr>
          <p:cNvPr id="21" name="Down Arrow 20"/>
          <p:cNvSpPr/>
          <p:nvPr/>
        </p:nvSpPr>
        <p:spPr>
          <a:xfrm>
            <a:off x="4139952" y="4797152"/>
            <a:ext cx="4846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par>
                          <p:cTn id="25" fill="hold">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par>
                          <p:cTn id="33" fill="hold">
                            <p:stCondLst>
                              <p:cond delay="2500"/>
                            </p:stCondLst>
                            <p:childTnLst>
                              <p:par>
                                <p:cTn id="34" presetID="9"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dissolve">
                                      <p:cBhvr>
                                        <p:cTn id="36" dur="500"/>
                                        <p:tgtEl>
                                          <p:spTgt spid="10"/>
                                        </p:tgtEl>
                                      </p:cBhvr>
                                    </p:animEffect>
                                  </p:childTnLst>
                                </p:cTn>
                              </p:par>
                            </p:childTnLst>
                          </p:cTn>
                        </p:par>
                        <p:par>
                          <p:cTn id="37" fill="hold">
                            <p:stCondLst>
                              <p:cond delay="3000"/>
                            </p:stCondLst>
                            <p:childTnLst>
                              <p:par>
                                <p:cTn id="38" presetID="9"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1" nodeType="clickEffect">
                                  <p:stCondLst>
                                    <p:cond delay="0"/>
                                  </p:stCondLst>
                                  <p:childTnLst>
                                    <p:animEffect transition="out" filter="dissolv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par>
                                <p:cTn id="49" presetID="9" presetClass="exit" presetSubtype="0" fill="hold" grpId="1" nodeType="withEffect">
                                  <p:stCondLst>
                                    <p:cond delay="0"/>
                                  </p:stCondLst>
                                  <p:childTnLst>
                                    <p:animEffect transition="out" filter="dissolve">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par>
                                <p:cTn id="52" presetID="9" presetClass="exit" presetSubtype="0" fill="hold" grpId="1" nodeType="withEffect">
                                  <p:stCondLst>
                                    <p:cond delay="0"/>
                                  </p:stCondLst>
                                  <p:childTnLst>
                                    <p:animEffect transition="out" filter="dissolv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par>
                                <p:cTn id="58" presetID="9"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dissolv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dissolve">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dissolve">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dissolve">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dissolve">
                                      <p:cBhvr>
                                        <p:cTn id="80" dur="5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dissolve">
                                      <p:cBhvr>
                                        <p:cTn id="85" dur="5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dissolve">
                                      <p:cBhvr>
                                        <p:cTn id="90" dur="50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dissolve">
                                      <p:cBhvr>
                                        <p:cTn id="9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6" grpId="1" animBg="1"/>
      <p:bldP spid="7" grpId="0" animBg="1"/>
      <p:bldP spid="8" grpId="0" animBg="1"/>
      <p:bldP spid="8" grpId="1" animBg="1"/>
      <p:bldP spid="9" grpId="0" animBg="1"/>
      <p:bldP spid="9" grpId="1" animBg="1"/>
      <p:bldP spid="10" grpId="0" animBg="1"/>
      <p:bldP spid="10" grpId="1" animBg="1"/>
      <p:bldP spid="12" grpId="0" animBg="1"/>
      <p:bldP spid="12" grpId="1"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7950" y="44624"/>
            <a:ext cx="8856663" cy="595313"/>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Latn-C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PRIMER USLUGA</a:t>
            </a:r>
            <a:r>
              <a:rPr kumimoji="0" lang="sr-Latn-CS" sz="40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 VELEPRODAJA (KATALOG PROCESA) (1)</a:t>
            </a: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graphicFrame>
        <p:nvGraphicFramePr>
          <p:cNvPr id="4" name="Table 3"/>
          <p:cNvGraphicFramePr>
            <a:graphicFrameLocks noGrp="1"/>
          </p:cNvGraphicFramePr>
          <p:nvPr/>
        </p:nvGraphicFramePr>
        <p:xfrm>
          <a:off x="0" y="548680"/>
          <a:ext cx="9144000" cy="6379464"/>
        </p:xfrm>
        <a:graphic>
          <a:graphicData uri="http://schemas.openxmlformats.org/drawingml/2006/table">
            <a:tbl>
              <a:tblPr/>
              <a:tblGrid>
                <a:gridCol w="563713"/>
                <a:gridCol w="8580287"/>
              </a:tblGrid>
              <a:tr h="417647">
                <a:tc>
                  <a:txBody>
                    <a:bodyPr/>
                    <a:lstStyle/>
                    <a:p>
                      <a:pPr algn="ctr">
                        <a:lnSpc>
                          <a:spcPct val="115000"/>
                        </a:lnSpc>
                        <a:spcAft>
                          <a:spcPts val="0"/>
                        </a:spcAft>
                      </a:pPr>
                      <a:r>
                        <a:rPr lang="en-US" sz="1400" b="1" dirty="0">
                          <a:latin typeface="+mn-lt"/>
                          <a:ea typeface="Calibri"/>
                          <a:cs typeface="Times New Roman"/>
                        </a:rPr>
                        <a:t>R. </a:t>
                      </a:r>
                      <a:r>
                        <a:rPr lang="en-US" sz="1400" b="1" dirty="0" err="1">
                          <a:latin typeface="+mn-lt"/>
                          <a:ea typeface="Calibri"/>
                          <a:cs typeface="Times New Roman"/>
                        </a:rPr>
                        <a:t>broj</a:t>
                      </a:r>
                      <a:endParaRPr lang="en-US" sz="1400" dirty="0">
                        <a:latin typeface="+mn-lt"/>
                        <a:ea typeface="Calibri"/>
                        <a:cs typeface="Times New Roman"/>
                      </a:endParaRPr>
                    </a:p>
                  </a:txBody>
                  <a:tcPr marL="45091" marR="45091"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tabLst>
                          <a:tab pos="288290" algn="l"/>
                          <a:tab pos="314960" algn="l"/>
                          <a:tab pos="1303020" algn="l"/>
                          <a:tab pos="2743200" algn="ctr"/>
                          <a:tab pos="5486400" algn="r"/>
                        </a:tabLst>
                      </a:pPr>
                      <a:r>
                        <a:rPr lang="sr-Latn-CS" sz="1400" b="1" i="0" dirty="0">
                          <a:latin typeface="+mn-lt"/>
                          <a:ea typeface="Times New Roman"/>
                          <a:cs typeface="Times New Roman"/>
                        </a:rPr>
                        <a:t>Oznaka i naziv </a:t>
                      </a:r>
                      <a:r>
                        <a:rPr lang="sr-Latn-CS" sz="1400" b="1" i="0" dirty="0" smtClean="0">
                          <a:latin typeface="+mn-lt"/>
                          <a:ea typeface="Times New Roman"/>
                          <a:cs typeface="Times New Roman"/>
                        </a:rPr>
                        <a:t>procesa</a:t>
                      </a:r>
                      <a:endParaRPr lang="en-US" sz="1400" b="1" i="1" dirty="0">
                        <a:latin typeface="+mn-lt"/>
                        <a:ea typeface="Times New Roman"/>
                        <a:cs typeface="Times New Roman"/>
                      </a:endParaRPr>
                    </a:p>
                  </a:txBody>
                  <a:tcPr marL="45091" marR="45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08823">
                <a:tc>
                  <a:txBody>
                    <a:bodyPr/>
                    <a:lstStyle/>
                    <a:p>
                      <a:pPr algn="ctr">
                        <a:lnSpc>
                          <a:spcPct val="115000"/>
                        </a:lnSpc>
                        <a:spcAft>
                          <a:spcPts val="0"/>
                        </a:spcAft>
                      </a:pPr>
                      <a:r>
                        <a:rPr lang="en-US" sz="1400">
                          <a:latin typeface="+mn-lt"/>
                          <a:ea typeface="Calibri"/>
                          <a:cs typeface="Times New Roman"/>
                        </a:rPr>
                        <a:t>1.</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a:spcAft>
                          <a:spcPts val="0"/>
                        </a:spcAft>
                        <a:tabLst>
                          <a:tab pos="2743200" algn="ctr"/>
                          <a:tab pos="5486400" algn="r"/>
                        </a:tabLst>
                      </a:pPr>
                      <a:r>
                        <a:rPr lang="sr-Latn-RS" sz="1400" dirty="0" smtClean="0">
                          <a:latin typeface="+mn-lt"/>
                          <a:ea typeface="Times New Roman"/>
                          <a:cs typeface="Times New Roman"/>
                        </a:rPr>
                        <a:t>1   Nabavka robe</a:t>
                      </a:r>
                      <a:endParaRPr lang="en-US" sz="1400" dirty="0">
                        <a:latin typeface="+mn-lt"/>
                        <a:ea typeface="Times New Roman"/>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r>
              <a:tr h="208823">
                <a:tc>
                  <a:txBody>
                    <a:bodyPr/>
                    <a:lstStyle/>
                    <a:p>
                      <a:pPr algn="ctr">
                        <a:lnSpc>
                          <a:spcPct val="115000"/>
                        </a:lnSpc>
                        <a:spcAft>
                          <a:spcPts val="0"/>
                        </a:spcAft>
                      </a:pPr>
                      <a:r>
                        <a:rPr lang="en-US" sz="1400">
                          <a:latin typeface="+mn-lt"/>
                          <a:ea typeface="Calibri"/>
                          <a:cs typeface="Times New Roman"/>
                        </a:rPr>
                        <a:t>2.</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1.1   Planiranje nabavke</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a:latin typeface="+mn-lt"/>
                          <a:ea typeface="Calibri"/>
                          <a:cs typeface="Times New Roman"/>
                        </a:rPr>
                        <a:t>3.</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1.1.1   Utvrđivanje predmeta nabavke</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a:latin typeface="+mn-lt"/>
                          <a:ea typeface="Calibri"/>
                          <a:cs typeface="Times New Roman"/>
                        </a:rPr>
                        <a:t>4.</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1.1.2</a:t>
                      </a:r>
                      <a:r>
                        <a:rPr lang="sr-Latn-RS" sz="1400" baseline="0" dirty="0" smtClean="0">
                          <a:latin typeface="+mn-lt"/>
                          <a:ea typeface="Calibri"/>
                          <a:cs typeface="Times New Roman"/>
                        </a:rPr>
                        <a:t>   Utvrđivanje potreba za vrstom robe</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a:latin typeface="+mn-lt"/>
                          <a:ea typeface="Calibri"/>
                          <a:cs typeface="Times New Roman"/>
                        </a:rPr>
                        <a:t>5.</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1.1.3   Utvrđivanje nadležnosti za nabavku</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a:latin typeface="+mn-lt"/>
                          <a:ea typeface="Calibri"/>
                          <a:cs typeface="Times New Roman"/>
                        </a:rPr>
                        <a:t>6.</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1.2</a:t>
                      </a:r>
                      <a:r>
                        <a:rPr lang="sr-Latn-RS" sz="1400" baseline="0" dirty="0" smtClean="0">
                          <a:latin typeface="+mn-lt"/>
                          <a:ea typeface="Calibri"/>
                          <a:cs typeface="Times New Roman"/>
                        </a:rPr>
                        <a:t>   Realizacija nabavke</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a:latin typeface="+mn-lt"/>
                          <a:ea typeface="Calibri"/>
                          <a:cs typeface="Times New Roman"/>
                        </a:rPr>
                        <a:t>7.</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1.2.1   Utvrđivanje potrebe za nabavkom</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a:latin typeface="+mn-lt"/>
                          <a:ea typeface="Calibri"/>
                          <a:cs typeface="Times New Roman"/>
                        </a:rPr>
                        <a:t>8.</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1.2.2</a:t>
                      </a:r>
                      <a:r>
                        <a:rPr lang="sr-Latn-RS" sz="1400" baseline="0" dirty="0" smtClean="0">
                          <a:latin typeface="+mn-lt"/>
                          <a:ea typeface="Calibri"/>
                          <a:cs typeface="Times New Roman"/>
                        </a:rPr>
                        <a:t>   Izdavanje zahteva za nabavkom</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a:latin typeface="+mn-lt"/>
                          <a:ea typeface="Calibri"/>
                          <a:cs typeface="Times New Roman"/>
                        </a:rPr>
                        <a:t>9.</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1.2.3   Izbor dobavljača</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a:latin typeface="+mn-lt"/>
                          <a:ea typeface="Calibri"/>
                          <a:cs typeface="Times New Roman"/>
                        </a:rPr>
                        <a:t>10.</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1.2.4   Procena ponude</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a:latin typeface="+mn-lt"/>
                          <a:ea typeface="Calibri"/>
                          <a:cs typeface="Times New Roman"/>
                        </a:rPr>
                        <a:t>11.</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1.2.5   Ugovaranje</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a:latin typeface="+mn-lt"/>
                          <a:ea typeface="Calibri"/>
                          <a:cs typeface="Times New Roman"/>
                        </a:rPr>
                        <a:t>12.</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tabLst>
                          <a:tab pos="2743200" algn="ctr"/>
                          <a:tab pos="5486400" algn="r"/>
                        </a:tabLst>
                      </a:pPr>
                      <a:r>
                        <a:rPr lang="sr-Latn-RS" sz="1400" dirty="0" smtClean="0">
                          <a:latin typeface="+mn-lt"/>
                          <a:ea typeface="Times New Roman"/>
                          <a:cs typeface="Times New Roman"/>
                        </a:rPr>
                        <a:t>          1.2.6   Poručivanje robe</a:t>
                      </a:r>
                      <a:endParaRPr lang="en-US" sz="1400" dirty="0">
                        <a:latin typeface="+mn-lt"/>
                        <a:ea typeface="Times New Roman"/>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a:latin typeface="+mn-lt"/>
                          <a:ea typeface="Calibri"/>
                          <a:cs typeface="Times New Roman"/>
                        </a:rPr>
                        <a:t>13.</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1.3   Prijem robe</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a:latin typeface="+mn-lt"/>
                          <a:ea typeface="Calibri"/>
                          <a:cs typeface="Times New Roman"/>
                        </a:rPr>
                        <a:t>14.</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1.3.1</a:t>
                      </a:r>
                      <a:r>
                        <a:rPr lang="sr-Latn-RS" sz="1400" baseline="0" dirty="0" smtClean="0">
                          <a:latin typeface="+mn-lt"/>
                          <a:ea typeface="Calibri"/>
                          <a:cs typeface="Times New Roman"/>
                        </a:rPr>
                        <a:t>   Kvantitativni i kvalitativni prijem robe</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sr-Latn-RS" sz="1400" dirty="0" smtClean="0">
                          <a:latin typeface="+mn-lt"/>
                          <a:ea typeface="Calibri"/>
                          <a:cs typeface="Times New Roman"/>
                        </a:rPr>
                        <a:t>15.</a:t>
                      </a:r>
                      <a:endParaRPr lang="en-US" sz="1400" dirty="0">
                        <a:latin typeface="+mn-lt"/>
                        <a:ea typeface="Calibri"/>
                        <a:cs typeface="Times New Roman"/>
                      </a:endParaRP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1.3.2   Carinjenje robe (za robu iz uvoza)</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dirty="0" smtClean="0">
                          <a:latin typeface="+mn-lt"/>
                          <a:ea typeface="Calibri"/>
                          <a:cs typeface="Times New Roman"/>
                        </a:rPr>
                        <a:t>1</a:t>
                      </a:r>
                      <a:r>
                        <a:rPr lang="sr-Latn-RS" sz="1400" dirty="0" smtClean="0">
                          <a:latin typeface="+mn-lt"/>
                          <a:ea typeface="Calibri"/>
                          <a:cs typeface="Times New Roman"/>
                        </a:rPr>
                        <a:t>6</a:t>
                      </a:r>
                      <a:r>
                        <a:rPr lang="en-US" sz="1400" dirty="0" smtClean="0">
                          <a:latin typeface="+mn-lt"/>
                          <a:ea typeface="Calibri"/>
                          <a:cs typeface="Times New Roman"/>
                        </a:rPr>
                        <a:t>.</a:t>
                      </a:r>
                      <a:endParaRPr lang="en-US" sz="1400" dirty="0">
                        <a:latin typeface="+mn-lt"/>
                        <a:ea typeface="Calibri"/>
                        <a:cs typeface="Times New Roman"/>
                      </a:endParaRP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tabLst>
                          <a:tab pos="2743200" algn="ctr"/>
                          <a:tab pos="5486400" algn="r"/>
                        </a:tabLst>
                      </a:pPr>
                      <a:r>
                        <a:rPr lang="sr-Latn-RS" sz="1400" dirty="0" smtClean="0">
                          <a:latin typeface="+mn-lt"/>
                          <a:ea typeface="Times New Roman"/>
                          <a:cs typeface="Times New Roman"/>
                        </a:rPr>
                        <a:t>          1.3.2   Kontrola sprovođenja ugovora</a:t>
                      </a:r>
                      <a:endParaRPr lang="en-US" sz="1400" dirty="0">
                        <a:latin typeface="+mn-lt"/>
                        <a:ea typeface="Times New Roman"/>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dirty="0" smtClean="0">
                          <a:latin typeface="+mn-lt"/>
                          <a:ea typeface="Calibri"/>
                          <a:cs typeface="Times New Roman"/>
                        </a:rPr>
                        <a:t>1</a:t>
                      </a:r>
                      <a:r>
                        <a:rPr lang="sr-Latn-RS" sz="1400" dirty="0" smtClean="0">
                          <a:latin typeface="+mn-lt"/>
                          <a:ea typeface="Calibri"/>
                          <a:cs typeface="Times New Roman"/>
                        </a:rPr>
                        <a:t>7</a:t>
                      </a:r>
                      <a:r>
                        <a:rPr lang="en-US" sz="1400" dirty="0" smtClean="0">
                          <a:latin typeface="+mn-lt"/>
                          <a:ea typeface="Calibri"/>
                          <a:cs typeface="Times New Roman"/>
                        </a:rPr>
                        <a:t>.</a:t>
                      </a:r>
                      <a:endParaRPr lang="en-US" sz="1400" dirty="0">
                        <a:latin typeface="+mn-lt"/>
                        <a:ea typeface="Calibri"/>
                        <a:cs typeface="Times New Roman"/>
                      </a:endParaRP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tabLst>
                          <a:tab pos="2743200" algn="ctr"/>
                          <a:tab pos="5486400" algn="r"/>
                        </a:tabLst>
                      </a:pPr>
                      <a:r>
                        <a:rPr lang="sr-Latn-RS" sz="1400" dirty="0" smtClean="0">
                          <a:latin typeface="+mn-lt"/>
                          <a:ea typeface="Times New Roman"/>
                          <a:cs typeface="Times New Roman"/>
                        </a:rPr>
                        <a:t>          1.3.3   Rešavanje reklamacija</a:t>
                      </a:r>
                      <a:endParaRPr lang="en-US" sz="1400" dirty="0">
                        <a:latin typeface="+mn-lt"/>
                        <a:ea typeface="Times New Roman"/>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sr-Latn-RS" sz="1400" dirty="0" smtClean="0">
                          <a:latin typeface="+mn-lt"/>
                          <a:ea typeface="Calibri"/>
                          <a:cs typeface="Times New Roman"/>
                        </a:rPr>
                        <a:t>19</a:t>
                      </a:r>
                      <a:r>
                        <a:rPr lang="en-US" sz="1400" dirty="0" smtClean="0">
                          <a:latin typeface="+mn-lt"/>
                          <a:ea typeface="Calibri"/>
                          <a:cs typeface="Times New Roman"/>
                        </a:rPr>
                        <a:t>.</a:t>
                      </a:r>
                      <a:endParaRPr lang="en-US" sz="1400" dirty="0">
                        <a:latin typeface="+mn-lt"/>
                        <a:ea typeface="Calibri"/>
                        <a:cs typeface="Times New Roman"/>
                      </a:endParaRP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1.4   Skladištenje robe</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sr-Latn-RS" sz="1400" dirty="0" smtClean="0">
                          <a:latin typeface="+mn-lt"/>
                          <a:ea typeface="Calibri"/>
                          <a:cs typeface="Times New Roman"/>
                        </a:rPr>
                        <a:t>20</a:t>
                      </a:r>
                      <a:r>
                        <a:rPr lang="en-US" sz="1400" dirty="0" smtClean="0">
                          <a:latin typeface="+mn-lt"/>
                          <a:ea typeface="Calibri"/>
                          <a:cs typeface="Times New Roman"/>
                        </a:rPr>
                        <a:t>.</a:t>
                      </a:r>
                      <a:endParaRPr lang="en-US" sz="1400" dirty="0">
                        <a:latin typeface="+mn-lt"/>
                        <a:ea typeface="Calibri"/>
                        <a:cs typeface="Times New Roman"/>
                      </a:endParaRP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noFill/>
                      <a:prstDash val="solid"/>
                      <a:round/>
                      <a:headEnd type="none" w="med" len="med"/>
                      <a:tailEnd type="none" w="med" len="med"/>
                    </a:lnB>
                  </a:tcPr>
                </a:tc>
                <a:tc>
                  <a:txBody>
                    <a:bodyPr/>
                    <a:lstStyle/>
                    <a:p>
                      <a:pPr>
                        <a:spcAft>
                          <a:spcPts val="0"/>
                        </a:spcAft>
                        <a:tabLst>
                          <a:tab pos="2743200" algn="ctr"/>
                          <a:tab pos="5486400" algn="r"/>
                        </a:tabLst>
                      </a:pPr>
                      <a:r>
                        <a:rPr lang="sr-Latn-RS" sz="1400" dirty="0" smtClean="0">
                          <a:latin typeface="+mn-lt"/>
                          <a:ea typeface="Times New Roman"/>
                          <a:cs typeface="Times New Roman"/>
                        </a:rPr>
                        <a:t>          1.4.1   Prijem u magacin</a:t>
                      </a:r>
                      <a:endParaRPr lang="en-US" sz="1400" dirty="0">
                        <a:latin typeface="+mn-lt"/>
                        <a:ea typeface="Times New Roman"/>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noFill/>
                      <a:prstDash val="solid"/>
                      <a:round/>
                      <a:headEnd type="none" w="med" len="med"/>
                      <a:tailEnd type="none" w="med" len="med"/>
                    </a:lnB>
                  </a:tcPr>
                </a:tc>
              </a:tr>
              <a:tr h="208823">
                <a:tc>
                  <a:txBody>
                    <a:bodyPr/>
                    <a:lstStyle/>
                    <a:p>
                      <a:pPr algn="ctr">
                        <a:lnSpc>
                          <a:spcPct val="115000"/>
                        </a:lnSpc>
                        <a:spcAft>
                          <a:spcPts val="0"/>
                        </a:spcAft>
                      </a:pPr>
                      <a:r>
                        <a:rPr lang="sr-Latn-RS" sz="1400" dirty="0" smtClean="0">
                          <a:latin typeface="+mn-lt"/>
                          <a:ea typeface="Calibri"/>
                          <a:cs typeface="Times New Roman"/>
                        </a:rPr>
                        <a:t>21.</a:t>
                      </a:r>
                      <a:endParaRPr lang="en-US" sz="1400" dirty="0">
                        <a:latin typeface="+mn-lt"/>
                        <a:ea typeface="Calibri"/>
                        <a:cs typeface="Times New Roman"/>
                      </a:endParaRP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noFill/>
                      <a:prstDash val="solid"/>
                      <a:round/>
                      <a:headEnd type="none" w="med" len="med"/>
                      <a:tailEnd type="none" w="med" len="med"/>
                    </a:lnB>
                  </a:tcPr>
                </a:tc>
                <a:tc>
                  <a:txBody>
                    <a:bodyPr/>
                    <a:lstStyle/>
                    <a:p>
                      <a:pPr>
                        <a:spcAft>
                          <a:spcPts val="0"/>
                        </a:spcAft>
                        <a:tabLst>
                          <a:tab pos="2743200" algn="ctr"/>
                          <a:tab pos="5486400" algn="r"/>
                        </a:tabLst>
                      </a:pPr>
                      <a:r>
                        <a:rPr lang="sr-Latn-RS" sz="1400" dirty="0" smtClean="0">
                          <a:latin typeface="+mn-lt"/>
                          <a:ea typeface="Times New Roman"/>
                          <a:cs typeface="Times New Roman"/>
                        </a:rPr>
                        <a:t>          1.4.2   Manipulacija robom u magacinu</a:t>
                      </a:r>
                      <a:endParaRPr lang="en-US" sz="1400" dirty="0">
                        <a:latin typeface="+mn-lt"/>
                        <a:ea typeface="Times New Roman"/>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noFill/>
                      <a:prstDash val="solid"/>
                      <a:round/>
                      <a:headEnd type="none" w="med" len="med"/>
                      <a:tailEnd type="none" w="med" len="med"/>
                    </a:lnB>
                  </a:tcPr>
                </a:tc>
              </a:tr>
              <a:tr h="208823">
                <a:tc>
                  <a:txBody>
                    <a:bodyPr/>
                    <a:lstStyle/>
                    <a:p>
                      <a:pPr algn="ctr">
                        <a:lnSpc>
                          <a:spcPct val="115000"/>
                        </a:lnSpc>
                        <a:spcAft>
                          <a:spcPts val="0"/>
                        </a:spcAft>
                      </a:pPr>
                      <a:r>
                        <a:rPr lang="sr-Latn-RS" sz="1400" dirty="0" smtClean="0">
                          <a:latin typeface="+mn-lt"/>
                          <a:ea typeface="Calibri"/>
                          <a:cs typeface="Times New Roman"/>
                        </a:rPr>
                        <a:t>22.</a:t>
                      </a:r>
                      <a:endParaRPr lang="en-US" sz="1400" dirty="0">
                        <a:latin typeface="+mn-lt"/>
                        <a:ea typeface="Calibri"/>
                        <a:cs typeface="Times New Roman"/>
                      </a:endParaRP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noFill/>
                      <a:prstDash val="solid"/>
                      <a:round/>
                      <a:headEnd type="none" w="med" len="med"/>
                      <a:tailEnd type="none" w="med" len="med"/>
                    </a:lnB>
                  </a:tcPr>
                </a:tc>
                <a:tc>
                  <a:txBody>
                    <a:bodyPr/>
                    <a:lstStyle/>
                    <a:p>
                      <a:pPr>
                        <a:spcAft>
                          <a:spcPts val="0"/>
                        </a:spcAft>
                        <a:tabLst>
                          <a:tab pos="2743200" algn="ctr"/>
                          <a:tab pos="5486400" algn="r"/>
                        </a:tabLst>
                      </a:pPr>
                      <a:r>
                        <a:rPr lang="sr-Latn-RS" sz="1400" dirty="0" smtClean="0">
                          <a:latin typeface="+mn-lt"/>
                          <a:ea typeface="Times New Roman"/>
                          <a:cs typeface="Times New Roman"/>
                        </a:rPr>
                        <a:t>     1.5   Pružanje administratibnih usluga</a:t>
                      </a:r>
                      <a:endParaRPr lang="en-US" sz="1400" dirty="0">
                        <a:latin typeface="+mn-lt"/>
                        <a:ea typeface="Times New Roman"/>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noFill/>
                      <a:prstDash val="solid"/>
                      <a:round/>
                      <a:headEnd type="none" w="med" len="med"/>
                      <a:tailEnd type="none" w="med" len="med"/>
                    </a:lnB>
                  </a:tcPr>
                </a:tc>
              </a:tr>
              <a:tr h="208823">
                <a:tc>
                  <a:txBody>
                    <a:bodyPr/>
                    <a:lstStyle/>
                    <a:p>
                      <a:pPr algn="ctr">
                        <a:lnSpc>
                          <a:spcPct val="115000"/>
                        </a:lnSpc>
                        <a:spcAft>
                          <a:spcPts val="0"/>
                        </a:spcAft>
                      </a:pPr>
                      <a:r>
                        <a:rPr lang="sr-Latn-RS" sz="1400" dirty="0" smtClean="0">
                          <a:latin typeface="+mn-lt"/>
                          <a:ea typeface="Calibri"/>
                          <a:cs typeface="Times New Roman"/>
                        </a:rPr>
                        <a:t>23.</a:t>
                      </a:r>
                      <a:endParaRPr lang="en-US" sz="1400" dirty="0">
                        <a:latin typeface="+mn-lt"/>
                        <a:ea typeface="Calibri"/>
                        <a:cs typeface="Times New Roman"/>
                      </a:endParaRP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noFill/>
                      <a:prstDash val="solid"/>
                      <a:round/>
                      <a:headEnd type="none" w="med" len="med"/>
                      <a:tailEnd type="none" w="med" len="med"/>
                    </a:lnB>
                  </a:tcPr>
                </a:tc>
                <a:tc>
                  <a:txBody>
                    <a:bodyPr/>
                    <a:lstStyle/>
                    <a:p>
                      <a:pPr>
                        <a:spcAft>
                          <a:spcPts val="0"/>
                        </a:spcAft>
                        <a:tabLst>
                          <a:tab pos="2743200" algn="ctr"/>
                          <a:tab pos="5486400" algn="r"/>
                        </a:tabLst>
                      </a:pPr>
                      <a:r>
                        <a:rPr lang="sr-Latn-RS" sz="1400" dirty="0" smtClean="0">
                          <a:latin typeface="+mn-lt"/>
                          <a:ea typeface="Times New Roman"/>
                          <a:cs typeface="Times New Roman"/>
                        </a:rPr>
                        <a:t>     1.6   Pružanje podrške nabavci</a:t>
                      </a:r>
                      <a:endParaRPr lang="en-US" sz="1400" dirty="0">
                        <a:latin typeface="+mn-lt"/>
                        <a:ea typeface="Times New Roman"/>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noFill/>
                      <a:prstDash val="solid"/>
                      <a:round/>
                      <a:headEnd type="none" w="med" len="med"/>
                      <a:tailEnd type="none" w="med" len="med"/>
                    </a:lnB>
                  </a:tcPr>
                </a:tc>
              </a:tr>
              <a:tr h="208823">
                <a:tc>
                  <a:txBody>
                    <a:bodyPr/>
                    <a:lstStyle/>
                    <a:p>
                      <a:pPr algn="ctr">
                        <a:lnSpc>
                          <a:spcPct val="115000"/>
                        </a:lnSpc>
                        <a:spcAft>
                          <a:spcPts val="0"/>
                        </a:spcAft>
                      </a:pPr>
                      <a:r>
                        <a:rPr lang="sr-Latn-RS" sz="1400" dirty="0" smtClean="0">
                          <a:latin typeface="+mn-lt"/>
                          <a:ea typeface="Calibri"/>
                          <a:cs typeface="Times New Roman"/>
                        </a:rPr>
                        <a:t>24.</a:t>
                      </a:r>
                      <a:endParaRPr lang="en-US" sz="1400" dirty="0">
                        <a:latin typeface="+mn-lt"/>
                        <a:ea typeface="Calibri"/>
                        <a:cs typeface="Times New Roman"/>
                      </a:endParaRP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noFill/>
                      <a:prstDash val="solid"/>
                      <a:round/>
                      <a:headEnd type="none" w="med" len="med"/>
                      <a:tailEnd type="none" w="med" len="med"/>
                    </a:lnB>
                  </a:tcPr>
                </a:tc>
                <a:tc>
                  <a:txBody>
                    <a:bodyPr/>
                    <a:lstStyle/>
                    <a:p>
                      <a:pPr>
                        <a:spcAft>
                          <a:spcPts val="0"/>
                        </a:spcAft>
                        <a:tabLst>
                          <a:tab pos="2743200" algn="ctr"/>
                          <a:tab pos="5486400" algn="r"/>
                        </a:tabLst>
                      </a:pPr>
                      <a:r>
                        <a:rPr lang="sr-Latn-RS" sz="1400" dirty="0" smtClean="0">
                          <a:latin typeface="+mn-lt"/>
                          <a:ea typeface="Times New Roman"/>
                          <a:cs typeface="Times New Roman"/>
                        </a:rPr>
                        <a:t>          1.6.1   Obezbeđivanje infrastrukture</a:t>
                      </a:r>
                      <a:endParaRPr lang="en-US" sz="1400" dirty="0">
                        <a:latin typeface="+mn-lt"/>
                        <a:ea typeface="Times New Roman"/>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noFill/>
                      <a:prstDash val="solid"/>
                      <a:round/>
                      <a:headEnd type="none" w="med" len="med"/>
                      <a:tailEnd type="none" w="med" len="med"/>
                    </a:lnB>
                  </a:tcPr>
                </a:tc>
              </a:tr>
              <a:tr h="208823">
                <a:tc>
                  <a:txBody>
                    <a:bodyPr/>
                    <a:lstStyle/>
                    <a:p>
                      <a:pPr algn="ctr">
                        <a:lnSpc>
                          <a:spcPct val="115000"/>
                        </a:lnSpc>
                        <a:spcAft>
                          <a:spcPts val="0"/>
                        </a:spcAft>
                      </a:pPr>
                      <a:r>
                        <a:rPr lang="sr-Latn-RS" sz="1400" dirty="0" smtClean="0">
                          <a:latin typeface="+mn-lt"/>
                          <a:ea typeface="Calibri"/>
                          <a:cs typeface="Times New Roman"/>
                        </a:rPr>
                        <a:t>25.</a:t>
                      </a:r>
                      <a:endParaRPr lang="en-US" sz="1400" dirty="0">
                        <a:latin typeface="+mn-lt"/>
                        <a:ea typeface="Calibri"/>
                        <a:cs typeface="Times New Roman"/>
                      </a:endParaRP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a:spcAft>
                          <a:spcPts val="0"/>
                        </a:spcAft>
                        <a:tabLst>
                          <a:tab pos="2743200" algn="ctr"/>
                          <a:tab pos="5486400" algn="r"/>
                        </a:tabLst>
                      </a:pPr>
                      <a:r>
                        <a:rPr lang="sr-Latn-RS" sz="1400" dirty="0" smtClean="0">
                          <a:latin typeface="+mn-lt"/>
                          <a:ea typeface="Times New Roman"/>
                          <a:cs typeface="Times New Roman"/>
                        </a:rPr>
                        <a:t>          1.6.2   Obezbeđivanje resursa</a:t>
                      </a:r>
                      <a:endParaRPr lang="en-US" sz="1400" dirty="0">
                        <a:latin typeface="+mn-lt"/>
                        <a:ea typeface="Times New Roman"/>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7950" y="457200"/>
            <a:ext cx="8856663" cy="595313"/>
          </a:xfrm>
          <a:prstGeom prst="rect">
            <a:avLst/>
          </a:prstGeom>
        </p:spPr>
        <p:txBody>
          <a:bodyPr vert="horz" lIns="91440" tIns="45720" rIns="91440" bIns="45720" rtlCol="0" anchor="ctr">
            <a:normAutofit fontScale="5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Latn-C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PRIMER USLUGA</a:t>
            </a:r>
            <a:r>
              <a:rPr kumimoji="0" lang="sr-Latn-CS" sz="40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 VELEPRODAJA (KOJI PROCESI STVARAJU USLUGU) (2)</a:t>
            </a: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3" name="Rounded Rectangle 2"/>
          <p:cNvSpPr/>
          <p:nvPr/>
        </p:nvSpPr>
        <p:spPr>
          <a:xfrm>
            <a:off x="3275856" y="1052736"/>
            <a:ext cx="216024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Prodaja</a:t>
            </a:r>
            <a:endParaRPr lang="en-US" dirty="0"/>
          </a:p>
        </p:txBody>
      </p:sp>
      <p:sp>
        <p:nvSpPr>
          <p:cNvPr id="4" name="Rounded Rectangle 3"/>
          <p:cNvSpPr/>
          <p:nvPr/>
        </p:nvSpPr>
        <p:spPr>
          <a:xfrm>
            <a:off x="6804248" y="1052736"/>
            <a:ext cx="216024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Usluga prodaje</a:t>
            </a:r>
            <a:endParaRPr lang="en-US" dirty="0"/>
          </a:p>
        </p:txBody>
      </p:sp>
      <p:sp>
        <p:nvSpPr>
          <p:cNvPr id="5" name="Right Arrow 4"/>
          <p:cNvSpPr/>
          <p:nvPr/>
        </p:nvSpPr>
        <p:spPr>
          <a:xfrm>
            <a:off x="5652120" y="1196752"/>
            <a:ext cx="978408" cy="298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555776" y="2298576"/>
            <a:ext cx="1800200" cy="62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Realizacija</a:t>
            </a:r>
            <a:endParaRPr lang="en-US" dirty="0"/>
          </a:p>
        </p:txBody>
      </p:sp>
      <p:sp>
        <p:nvSpPr>
          <p:cNvPr id="9" name="Rounded Rectangle 8"/>
          <p:cNvSpPr/>
          <p:nvPr/>
        </p:nvSpPr>
        <p:spPr>
          <a:xfrm>
            <a:off x="3491880" y="3018656"/>
            <a:ext cx="1800200" cy="62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Prijem</a:t>
            </a:r>
            <a:endParaRPr lang="en-US" dirty="0"/>
          </a:p>
        </p:txBody>
      </p:sp>
      <p:sp>
        <p:nvSpPr>
          <p:cNvPr id="10" name="Rounded Rectangle 9"/>
          <p:cNvSpPr/>
          <p:nvPr/>
        </p:nvSpPr>
        <p:spPr>
          <a:xfrm>
            <a:off x="4427984" y="2298576"/>
            <a:ext cx="1800200" cy="62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Administracija</a:t>
            </a:r>
            <a:endParaRPr lang="en-US" dirty="0"/>
          </a:p>
        </p:txBody>
      </p:sp>
      <p:sp>
        <p:nvSpPr>
          <p:cNvPr id="12" name="Rounded Rectangle 11"/>
          <p:cNvSpPr/>
          <p:nvPr/>
        </p:nvSpPr>
        <p:spPr>
          <a:xfrm>
            <a:off x="1619672" y="2996952"/>
            <a:ext cx="1800200" cy="62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Planiranje</a:t>
            </a:r>
            <a:endParaRPr lang="en-US" dirty="0"/>
          </a:p>
        </p:txBody>
      </p:sp>
      <p:sp>
        <p:nvSpPr>
          <p:cNvPr id="13" name="Down Arrow 12"/>
          <p:cNvSpPr/>
          <p:nvPr/>
        </p:nvSpPr>
        <p:spPr>
          <a:xfrm>
            <a:off x="4139952" y="1772816"/>
            <a:ext cx="4846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275856" y="4077072"/>
            <a:ext cx="216024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Realizacija</a:t>
            </a:r>
            <a:endParaRPr lang="en-US" dirty="0"/>
          </a:p>
        </p:txBody>
      </p:sp>
      <p:sp>
        <p:nvSpPr>
          <p:cNvPr id="15" name="Rounded Rectangle 14"/>
          <p:cNvSpPr/>
          <p:nvPr/>
        </p:nvSpPr>
        <p:spPr>
          <a:xfrm>
            <a:off x="4427984" y="5322912"/>
            <a:ext cx="1800200" cy="62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Transport</a:t>
            </a:r>
            <a:endParaRPr lang="en-US" dirty="0"/>
          </a:p>
        </p:txBody>
      </p:sp>
      <p:sp>
        <p:nvSpPr>
          <p:cNvPr id="16" name="Rounded Rectangle 15"/>
          <p:cNvSpPr/>
          <p:nvPr/>
        </p:nvSpPr>
        <p:spPr>
          <a:xfrm>
            <a:off x="2555776" y="5322912"/>
            <a:ext cx="1800200" cy="62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Definisanje trebovanja</a:t>
            </a:r>
            <a:endParaRPr lang="en-US" dirty="0"/>
          </a:p>
        </p:txBody>
      </p:sp>
      <p:sp>
        <p:nvSpPr>
          <p:cNvPr id="18" name="Rounded Rectangle 17"/>
          <p:cNvSpPr/>
          <p:nvPr/>
        </p:nvSpPr>
        <p:spPr>
          <a:xfrm>
            <a:off x="3491880" y="6042992"/>
            <a:ext cx="1800200" cy="62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Komisioniranje i otprema</a:t>
            </a:r>
            <a:endParaRPr lang="en-US" dirty="0"/>
          </a:p>
        </p:txBody>
      </p:sp>
      <p:sp>
        <p:nvSpPr>
          <p:cNvPr id="20" name="Rounded Rectangle 19"/>
          <p:cNvSpPr/>
          <p:nvPr/>
        </p:nvSpPr>
        <p:spPr>
          <a:xfrm>
            <a:off x="1619672" y="6021288"/>
            <a:ext cx="1800200" cy="62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Sklapanje ugovora</a:t>
            </a:r>
            <a:endParaRPr lang="en-US" dirty="0"/>
          </a:p>
        </p:txBody>
      </p:sp>
      <p:sp>
        <p:nvSpPr>
          <p:cNvPr id="21" name="Down Arrow 20"/>
          <p:cNvSpPr/>
          <p:nvPr/>
        </p:nvSpPr>
        <p:spPr>
          <a:xfrm>
            <a:off x="4139952" y="4797152"/>
            <a:ext cx="4846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par>
                          <p:cTn id="25" fill="hold">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1" nodeType="clickEffect">
                                  <p:stCondLst>
                                    <p:cond delay="0"/>
                                  </p:stCondLst>
                                  <p:childTnLst>
                                    <p:animEffect transition="out" filter="dissolv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9"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ssolv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dissolv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dissolve">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dissolve">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dissolve">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9" grpId="1" animBg="1"/>
      <p:bldP spid="10" grpId="0" animBg="1"/>
      <p:bldP spid="10" grpId="1" animBg="1"/>
      <p:bldP spid="12" grpId="0" animBg="1"/>
      <p:bldP spid="12" grpId="1" animBg="1"/>
      <p:bldP spid="13" grpId="0" animBg="1"/>
      <p:bldP spid="14" grpId="0" animBg="1"/>
      <p:bldP spid="15" grpId="0" animBg="1"/>
      <p:bldP spid="16" grpId="0" animBg="1"/>
      <p:bldP spid="18"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7950" y="44624"/>
            <a:ext cx="8856663" cy="595313"/>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Latn-C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PRIMER USLUGA</a:t>
            </a:r>
            <a:r>
              <a:rPr kumimoji="0" lang="sr-Latn-CS" sz="40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 VELEPRODAJA (KATALOG PROCESA) (2)</a:t>
            </a: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graphicFrame>
        <p:nvGraphicFramePr>
          <p:cNvPr id="4" name="Table 3"/>
          <p:cNvGraphicFramePr>
            <a:graphicFrameLocks noGrp="1"/>
          </p:cNvGraphicFramePr>
          <p:nvPr/>
        </p:nvGraphicFramePr>
        <p:xfrm>
          <a:off x="0" y="983320"/>
          <a:ext cx="9144000" cy="5398008"/>
        </p:xfrm>
        <a:graphic>
          <a:graphicData uri="http://schemas.openxmlformats.org/drawingml/2006/table">
            <a:tbl>
              <a:tblPr/>
              <a:tblGrid>
                <a:gridCol w="563713"/>
                <a:gridCol w="8580287"/>
              </a:tblGrid>
              <a:tr h="417647">
                <a:tc>
                  <a:txBody>
                    <a:bodyPr/>
                    <a:lstStyle/>
                    <a:p>
                      <a:pPr algn="ctr">
                        <a:lnSpc>
                          <a:spcPct val="115000"/>
                        </a:lnSpc>
                        <a:spcAft>
                          <a:spcPts val="0"/>
                        </a:spcAft>
                      </a:pPr>
                      <a:r>
                        <a:rPr lang="en-US" sz="1400" b="1" dirty="0">
                          <a:latin typeface="+mn-lt"/>
                          <a:ea typeface="Calibri"/>
                          <a:cs typeface="Times New Roman"/>
                        </a:rPr>
                        <a:t>R. </a:t>
                      </a:r>
                      <a:r>
                        <a:rPr lang="en-US" sz="1400" b="1" dirty="0" err="1">
                          <a:latin typeface="+mn-lt"/>
                          <a:ea typeface="Calibri"/>
                          <a:cs typeface="Times New Roman"/>
                        </a:rPr>
                        <a:t>broj</a:t>
                      </a:r>
                      <a:endParaRPr lang="en-US" sz="1400" dirty="0">
                        <a:latin typeface="+mn-lt"/>
                        <a:ea typeface="Calibri"/>
                        <a:cs typeface="Times New Roman"/>
                      </a:endParaRPr>
                    </a:p>
                  </a:txBody>
                  <a:tcPr marL="45091" marR="45091"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tabLst>
                          <a:tab pos="288290" algn="l"/>
                          <a:tab pos="314960" algn="l"/>
                          <a:tab pos="1303020" algn="l"/>
                          <a:tab pos="2743200" algn="ctr"/>
                          <a:tab pos="5486400" algn="r"/>
                        </a:tabLst>
                      </a:pPr>
                      <a:r>
                        <a:rPr lang="sr-Latn-CS" sz="1400" b="1" i="0" dirty="0">
                          <a:latin typeface="+mn-lt"/>
                          <a:ea typeface="Times New Roman"/>
                          <a:cs typeface="Times New Roman"/>
                        </a:rPr>
                        <a:t>Oznaka i naziv </a:t>
                      </a:r>
                      <a:r>
                        <a:rPr lang="sr-Latn-CS" sz="1400" b="1" i="0" dirty="0" smtClean="0">
                          <a:latin typeface="+mn-lt"/>
                          <a:ea typeface="Times New Roman"/>
                          <a:cs typeface="Times New Roman"/>
                        </a:rPr>
                        <a:t>procesa</a:t>
                      </a:r>
                      <a:endParaRPr lang="en-US" sz="1400" b="1" i="1" dirty="0">
                        <a:latin typeface="+mn-lt"/>
                        <a:ea typeface="Times New Roman"/>
                        <a:cs typeface="Times New Roman"/>
                      </a:endParaRPr>
                    </a:p>
                  </a:txBody>
                  <a:tcPr marL="45091" marR="45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08823">
                <a:tc>
                  <a:txBody>
                    <a:bodyPr/>
                    <a:lstStyle/>
                    <a:p>
                      <a:pPr algn="ctr">
                        <a:lnSpc>
                          <a:spcPct val="115000"/>
                        </a:lnSpc>
                        <a:spcAft>
                          <a:spcPts val="0"/>
                        </a:spcAft>
                      </a:pPr>
                      <a:r>
                        <a:rPr lang="en-US" sz="1400">
                          <a:latin typeface="+mn-lt"/>
                          <a:ea typeface="Calibri"/>
                          <a:cs typeface="Times New Roman"/>
                        </a:rPr>
                        <a:t>1.</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a:spcAft>
                          <a:spcPts val="0"/>
                        </a:spcAft>
                        <a:tabLst>
                          <a:tab pos="2743200" algn="ctr"/>
                          <a:tab pos="5486400" algn="r"/>
                        </a:tabLst>
                      </a:pPr>
                      <a:r>
                        <a:rPr lang="sr-Latn-RS" sz="1400" dirty="0" smtClean="0">
                          <a:latin typeface="+mn-lt"/>
                          <a:ea typeface="Times New Roman"/>
                          <a:cs typeface="Times New Roman"/>
                        </a:rPr>
                        <a:t>2   Prodaja robe</a:t>
                      </a:r>
                      <a:endParaRPr lang="en-US" sz="1400" dirty="0">
                        <a:latin typeface="+mn-lt"/>
                        <a:ea typeface="Times New Roman"/>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r>
              <a:tr h="208823">
                <a:tc>
                  <a:txBody>
                    <a:bodyPr/>
                    <a:lstStyle/>
                    <a:p>
                      <a:pPr algn="ctr">
                        <a:lnSpc>
                          <a:spcPct val="115000"/>
                        </a:lnSpc>
                        <a:spcAft>
                          <a:spcPts val="0"/>
                        </a:spcAft>
                      </a:pPr>
                      <a:r>
                        <a:rPr lang="en-US" sz="1400">
                          <a:latin typeface="+mn-lt"/>
                          <a:ea typeface="Calibri"/>
                          <a:cs typeface="Times New Roman"/>
                        </a:rPr>
                        <a:t>2.</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2.1   Planiranje prodaje</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a:latin typeface="+mn-lt"/>
                          <a:ea typeface="Calibri"/>
                          <a:cs typeface="Times New Roman"/>
                        </a:rPr>
                        <a:t>3.</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2.1.1   Analiza prodaje u prethodnom periodu</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a:latin typeface="+mn-lt"/>
                          <a:ea typeface="Calibri"/>
                          <a:cs typeface="Times New Roman"/>
                        </a:rPr>
                        <a:t>4.</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2.1.2   Planiranje prodaje robe po kategorijama</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a:latin typeface="+mn-lt"/>
                          <a:ea typeface="Calibri"/>
                          <a:cs typeface="Times New Roman"/>
                        </a:rPr>
                        <a:t>5.</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2.1.3   Definisanje uslova prodaje</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a:latin typeface="+mn-lt"/>
                          <a:ea typeface="Calibri"/>
                          <a:cs typeface="Times New Roman"/>
                        </a:rPr>
                        <a:t>6.</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2.1.4   Izbor kupaca</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a:latin typeface="+mn-lt"/>
                          <a:ea typeface="Calibri"/>
                          <a:cs typeface="Times New Roman"/>
                        </a:rPr>
                        <a:t>7.</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2.1.5   Pregovaranje sa kupcima</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a:latin typeface="+mn-lt"/>
                          <a:ea typeface="Calibri"/>
                          <a:cs typeface="Times New Roman"/>
                        </a:rPr>
                        <a:t>8.</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2.2   Realizacija prodaje</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a:latin typeface="+mn-lt"/>
                          <a:ea typeface="Calibri"/>
                          <a:cs typeface="Times New Roman"/>
                        </a:rPr>
                        <a:t>9.</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2.2.1   Sklapanje ugovora</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a:latin typeface="+mn-lt"/>
                          <a:ea typeface="Calibri"/>
                          <a:cs typeface="Times New Roman"/>
                        </a:rPr>
                        <a:t>10.</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a:t>
                      </a:r>
                      <a:r>
                        <a:rPr lang="sr-Latn-RS" sz="1400" baseline="0" dirty="0" smtClean="0">
                          <a:latin typeface="+mn-lt"/>
                          <a:ea typeface="Calibri"/>
                          <a:cs typeface="Times New Roman"/>
                        </a:rPr>
                        <a:t>        2.2.2   Definisanje trebovanja</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a:latin typeface="+mn-lt"/>
                          <a:ea typeface="Calibri"/>
                          <a:cs typeface="Times New Roman"/>
                        </a:rPr>
                        <a:t>11.</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2.2.3   Komisioniranje i otprema</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a:latin typeface="+mn-lt"/>
                          <a:ea typeface="Calibri"/>
                          <a:cs typeface="Times New Roman"/>
                        </a:rPr>
                        <a:t>12.</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tabLst>
                          <a:tab pos="2743200" algn="ctr"/>
                          <a:tab pos="5486400" algn="r"/>
                        </a:tabLst>
                      </a:pPr>
                      <a:r>
                        <a:rPr lang="sr-Latn-RS" sz="1400" dirty="0" smtClean="0">
                          <a:latin typeface="+mn-lt"/>
                          <a:ea typeface="Times New Roman"/>
                          <a:cs typeface="Times New Roman"/>
                        </a:rPr>
                        <a:t>          2.2.4   Transport</a:t>
                      </a:r>
                      <a:r>
                        <a:rPr lang="sr-Latn-RS" sz="1400" baseline="0" dirty="0" smtClean="0">
                          <a:latin typeface="+mn-lt"/>
                          <a:ea typeface="Times New Roman"/>
                          <a:cs typeface="Times New Roman"/>
                        </a:rPr>
                        <a:t> robe</a:t>
                      </a:r>
                      <a:endParaRPr lang="en-US" sz="1400" dirty="0">
                        <a:latin typeface="+mn-lt"/>
                        <a:ea typeface="Times New Roman"/>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a:latin typeface="+mn-lt"/>
                          <a:ea typeface="Calibri"/>
                          <a:cs typeface="Times New Roman"/>
                        </a:rPr>
                        <a:t>13.</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2.3</a:t>
                      </a:r>
                      <a:r>
                        <a:rPr lang="sr-Latn-RS" sz="1400" baseline="0" dirty="0" smtClean="0">
                          <a:latin typeface="+mn-lt"/>
                          <a:ea typeface="Calibri"/>
                          <a:cs typeface="Times New Roman"/>
                        </a:rPr>
                        <a:t>   Kontrola prodaje</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a:latin typeface="+mn-lt"/>
                          <a:ea typeface="Calibri"/>
                          <a:cs typeface="Times New Roman"/>
                        </a:rPr>
                        <a:t>14.</a:t>
                      </a: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2.3.1   Kvalitativna i kvantitativna kontrola prodaje</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sr-Latn-RS" sz="1400" dirty="0" smtClean="0">
                          <a:latin typeface="+mn-lt"/>
                          <a:ea typeface="Calibri"/>
                          <a:cs typeface="Times New Roman"/>
                        </a:rPr>
                        <a:t>15.</a:t>
                      </a:r>
                      <a:endParaRPr lang="en-US" sz="1400" dirty="0">
                        <a:latin typeface="+mn-lt"/>
                        <a:ea typeface="Calibri"/>
                        <a:cs typeface="Times New Roman"/>
                      </a:endParaRP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2.3.2   Praćenje realizacije ugovora</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dirty="0" smtClean="0">
                          <a:latin typeface="+mn-lt"/>
                          <a:ea typeface="Calibri"/>
                          <a:cs typeface="Times New Roman"/>
                        </a:rPr>
                        <a:t>1</a:t>
                      </a:r>
                      <a:r>
                        <a:rPr lang="sr-Latn-RS" sz="1400" dirty="0" smtClean="0">
                          <a:latin typeface="+mn-lt"/>
                          <a:ea typeface="Calibri"/>
                          <a:cs typeface="Times New Roman"/>
                        </a:rPr>
                        <a:t>6</a:t>
                      </a:r>
                      <a:r>
                        <a:rPr lang="en-US" sz="1400" dirty="0" smtClean="0">
                          <a:latin typeface="+mn-lt"/>
                          <a:ea typeface="Calibri"/>
                          <a:cs typeface="Times New Roman"/>
                        </a:rPr>
                        <a:t>.</a:t>
                      </a:r>
                      <a:endParaRPr lang="en-US" sz="1400" dirty="0">
                        <a:latin typeface="+mn-lt"/>
                        <a:ea typeface="Calibri"/>
                        <a:cs typeface="Times New Roman"/>
                      </a:endParaRP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tabLst>
                          <a:tab pos="2743200" algn="ctr"/>
                          <a:tab pos="5486400" algn="r"/>
                        </a:tabLst>
                      </a:pPr>
                      <a:r>
                        <a:rPr lang="sr-Latn-RS" sz="1400" dirty="0" smtClean="0">
                          <a:latin typeface="+mn-lt"/>
                          <a:ea typeface="Times New Roman"/>
                          <a:cs typeface="Times New Roman"/>
                        </a:rPr>
                        <a:t>          2.3.3   Rešavanje</a:t>
                      </a:r>
                      <a:r>
                        <a:rPr lang="sr-Latn-RS" sz="1400" baseline="0" dirty="0" smtClean="0">
                          <a:latin typeface="+mn-lt"/>
                          <a:ea typeface="Times New Roman"/>
                          <a:cs typeface="Times New Roman"/>
                        </a:rPr>
                        <a:t> reklamacija</a:t>
                      </a:r>
                      <a:endParaRPr lang="en-US" sz="1400" dirty="0">
                        <a:latin typeface="+mn-lt"/>
                        <a:ea typeface="Times New Roman"/>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en-US" sz="1400" dirty="0" smtClean="0">
                          <a:latin typeface="+mn-lt"/>
                          <a:ea typeface="Calibri"/>
                          <a:cs typeface="Times New Roman"/>
                        </a:rPr>
                        <a:t>1</a:t>
                      </a:r>
                      <a:r>
                        <a:rPr lang="sr-Latn-RS" sz="1400" dirty="0" smtClean="0">
                          <a:latin typeface="+mn-lt"/>
                          <a:ea typeface="Calibri"/>
                          <a:cs typeface="Times New Roman"/>
                        </a:rPr>
                        <a:t>7</a:t>
                      </a:r>
                      <a:r>
                        <a:rPr lang="en-US" sz="1400" dirty="0" smtClean="0">
                          <a:latin typeface="+mn-lt"/>
                          <a:ea typeface="Calibri"/>
                          <a:cs typeface="Times New Roman"/>
                        </a:rPr>
                        <a:t>.</a:t>
                      </a:r>
                      <a:endParaRPr lang="en-US" sz="1400" dirty="0">
                        <a:latin typeface="+mn-lt"/>
                        <a:ea typeface="Calibri"/>
                        <a:cs typeface="Times New Roman"/>
                      </a:endParaRP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tabLst>
                          <a:tab pos="2743200" algn="ctr"/>
                          <a:tab pos="5486400" algn="r"/>
                        </a:tabLst>
                      </a:pPr>
                      <a:r>
                        <a:rPr lang="sr-Latn-RS" sz="1400" dirty="0" smtClean="0">
                          <a:latin typeface="+mn-lt"/>
                          <a:ea typeface="Times New Roman"/>
                          <a:cs typeface="Times New Roman"/>
                        </a:rPr>
                        <a:t>          2.3.4   Povrat robe</a:t>
                      </a:r>
                      <a:endParaRPr lang="en-US" sz="1400" dirty="0">
                        <a:latin typeface="+mn-lt"/>
                        <a:ea typeface="Times New Roman"/>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sr-Latn-RS" sz="1400" dirty="0" smtClean="0">
                          <a:latin typeface="+mn-lt"/>
                          <a:ea typeface="Calibri"/>
                          <a:cs typeface="Times New Roman"/>
                        </a:rPr>
                        <a:t>19</a:t>
                      </a:r>
                      <a:r>
                        <a:rPr lang="en-US" sz="1400" dirty="0" smtClean="0">
                          <a:latin typeface="+mn-lt"/>
                          <a:ea typeface="Calibri"/>
                          <a:cs typeface="Times New Roman"/>
                        </a:rPr>
                        <a:t>.</a:t>
                      </a:r>
                      <a:endParaRPr lang="en-US" sz="1400" dirty="0">
                        <a:latin typeface="+mn-lt"/>
                        <a:ea typeface="Calibri"/>
                        <a:cs typeface="Times New Roman"/>
                      </a:endParaRP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sr-Latn-RS" sz="1400" dirty="0" smtClean="0">
                          <a:latin typeface="+mn-lt"/>
                          <a:ea typeface="Calibri"/>
                          <a:cs typeface="Times New Roman"/>
                        </a:rPr>
                        <a:t>   </a:t>
                      </a:r>
                      <a:r>
                        <a:rPr lang="sr-Latn-RS" sz="1400" baseline="0" dirty="0" smtClean="0">
                          <a:latin typeface="+mn-lt"/>
                          <a:ea typeface="Calibri"/>
                          <a:cs typeface="Times New Roman"/>
                        </a:rPr>
                        <a:t>  2.4   Pružanje administrativnih usluga prodaji</a:t>
                      </a:r>
                      <a:endParaRPr lang="en-US" sz="1400" dirty="0">
                        <a:latin typeface="+mn-lt"/>
                        <a:ea typeface="Calibri"/>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8823">
                <a:tc>
                  <a:txBody>
                    <a:bodyPr/>
                    <a:lstStyle/>
                    <a:p>
                      <a:pPr algn="ctr">
                        <a:lnSpc>
                          <a:spcPct val="115000"/>
                        </a:lnSpc>
                        <a:spcAft>
                          <a:spcPts val="0"/>
                        </a:spcAft>
                      </a:pPr>
                      <a:r>
                        <a:rPr lang="sr-Latn-RS" sz="1400" dirty="0" smtClean="0">
                          <a:latin typeface="+mn-lt"/>
                          <a:ea typeface="Calibri"/>
                          <a:cs typeface="Times New Roman"/>
                        </a:rPr>
                        <a:t>20</a:t>
                      </a:r>
                      <a:r>
                        <a:rPr lang="en-US" sz="1400" dirty="0" smtClean="0">
                          <a:latin typeface="+mn-lt"/>
                          <a:ea typeface="Calibri"/>
                          <a:cs typeface="Times New Roman"/>
                        </a:rPr>
                        <a:t>.</a:t>
                      </a:r>
                      <a:endParaRPr lang="en-US" sz="1400" dirty="0">
                        <a:latin typeface="+mn-lt"/>
                        <a:ea typeface="Calibri"/>
                        <a:cs typeface="Times New Roman"/>
                      </a:endParaRP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noFill/>
                      <a:prstDash val="solid"/>
                      <a:round/>
                      <a:headEnd type="none" w="med" len="med"/>
                      <a:tailEnd type="none" w="med" len="med"/>
                    </a:lnB>
                  </a:tcPr>
                </a:tc>
                <a:tc>
                  <a:txBody>
                    <a:bodyPr/>
                    <a:lstStyle/>
                    <a:p>
                      <a:pPr>
                        <a:spcAft>
                          <a:spcPts val="0"/>
                        </a:spcAft>
                        <a:tabLst>
                          <a:tab pos="2743200" algn="ctr"/>
                          <a:tab pos="5486400" algn="r"/>
                        </a:tabLst>
                      </a:pPr>
                      <a:r>
                        <a:rPr lang="sr-Latn-RS" sz="1400" dirty="0" smtClean="0">
                          <a:latin typeface="+mn-lt"/>
                          <a:ea typeface="Times New Roman"/>
                          <a:cs typeface="Times New Roman"/>
                        </a:rPr>
                        <a:t>          2.4.1</a:t>
                      </a:r>
                      <a:r>
                        <a:rPr lang="sr-Latn-RS" sz="1400" baseline="0" dirty="0" smtClean="0">
                          <a:latin typeface="+mn-lt"/>
                          <a:ea typeface="Times New Roman"/>
                          <a:cs typeface="Times New Roman"/>
                        </a:rPr>
                        <a:t>   Vođenje dokumentacije</a:t>
                      </a:r>
                      <a:endParaRPr lang="en-US" sz="1400" dirty="0">
                        <a:latin typeface="+mn-lt"/>
                        <a:ea typeface="Times New Roman"/>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noFill/>
                      <a:prstDash val="solid"/>
                      <a:round/>
                      <a:headEnd type="none" w="med" len="med"/>
                      <a:tailEnd type="none" w="med" len="med"/>
                    </a:lnB>
                  </a:tcPr>
                </a:tc>
              </a:tr>
              <a:tr h="208823">
                <a:tc>
                  <a:txBody>
                    <a:bodyPr/>
                    <a:lstStyle/>
                    <a:p>
                      <a:pPr algn="ctr">
                        <a:lnSpc>
                          <a:spcPct val="115000"/>
                        </a:lnSpc>
                        <a:spcAft>
                          <a:spcPts val="0"/>
                        </a:spcAft>
                      </a:pPr>
                      <a:r>
                        <a:rPr lang="sr-Latn-RS" sz="1400" dirty="0" smtClean="0">
                          <a:latin typeface="+mn-lt"/>
                          <a:ea typeface="Calibri"/>
                          <a:cs typeface="Times New Roman"/>
                        </a:rPr>
                        <a:t>21.</a:t>
                      </a:r>
                      <a:endParaRPr lang="en-US" sz="1400" dirty="0">
                        <a:latin typeface="+mn-lt"/>
                        <a:ea typeface="Calibri"/>
                        <a:cs typeface="Times New Roman"/>
                      </a:endParaRPr>
                    </a:p>
                  </a:txBody>
                  <a:tcPr marL="45091" marR="4509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spcAft>
                          <a:spcPts val="0"/>
                        </a:spcAft>
                        <a:tabLst>
                          <a:tab pos="2743200" algn="ctr"/>
                          <a:tab pos="5486400" algn="r"/>
                        </a:tabLst>
                      </a:pPr>
                      <a:r>
                        <a:rPr lang="sr-Latn-RS" sz="1400" dirty="0" smtClean="0">
                          <a:latin typeface="+mn-lt"/>
                          <a:ea typeface="Times New Roman"/>
                          <a:cs typeface="Times New Roman"/>
                        </a:rPr>
                        <a:t>          2.4.2 </a:t>
                      </a:r>
                      <a:r>
                        <a:rPr lang="sr-Latn-RS" sz="1400" baseline="0" dirty="0" smtClean="0">
                          <a:latin typeface="+mn-lt"/>
                          <a:ea typeface="Times New Roman"/>
                          <a:cs typeface="Times New Roman"/>
                        </a:rPr>
                        <a:t>  Izrada internih i eksternih izveštaja</a:t>
                      </a:r>
                      <a:endParaRPr lang="en-US" sz="1400" dirty="0">
                        <a:latin typeface="+mn-lt"/>
                        <a:ea typeface="Times New Roman"/>
                        <a:cs typeface="Times New Roman"/>
                      </a:endParaRPr>
                    </a:p>
                  </a:txBody>
                  <a:tcPr marL="45091" marR="45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457200" y="457200"/>
            <a:ext cx="8229600" cy="838200"/>
          </a:xfrm>
        </p:spPr>
        <p:txBody>
          <a:bodyPr>
            <a:normAutofit fontScale="90000"/>
          </a:bodyPr>
          <a:lstStyle/>
          <a:p>
            <a:pPr eaLnBrk="1" hangingPunct="1"/>
            <a:r>
              <a:rPr lang="sr-Latn-CS" sz="3600" dirty="0" smtClean="0">
                <a:effectLst>
                  <a:outerShdw blurRad="38100" dist="38100" dir="2700000" algn="tl">
                    <a:srgbClr val="000000">
                      <a:alpha val="43137"/>
                    </a:srgbClr>
                  </a:outerShdw>
                </a:effectLst>
              </a:rPr>
              <a:t>KATALOG PREDMETA RADA – PROIZVODNJA ZAPTIVKI</a:t>
            </a:r>
            <a:endParaRPr lang="en-US" sz="3600" dirty="0" smtClean="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nvGraphicFramePr>
        <p:xfrm>
          <a:off x="179512" y="2331720"/>
          <a:ext cx="8712968" cy="3657600"/>
        </p:xfrm>
        <a:graphic>
          <a:graphicData uri="http://schemas.openxmlformats.org/drawingml/2006/table">
            <a:tbl>
              <a:tblPr/>
              <a:tblGrid>
                <a:gridCol w="739736"/>
                <a:gridCol w="7973232"/>
              </a:tblGrid>
              <a:tr h="78740">
                <a:tc>
                  <a:txBody>
                    <a:bodyPr/>
                    <a:lstStyle/>
                    <a:p>
                      <a:pPr>
                        <a:spcAft>
                          <a:spcPts val="0"/>
                        </a:spcAft>
                      </a:pPr>
                      <a:r>
                        <a:rPr lang="sr-Cyrl-CS" sz="2000" b="1">
                          <a:latin typeface="Calibri"/>
                          <a:ea typeface="Calibri"/>
                          <a:cs typeface="Times New Roman"/>
                        </a:rPr>
                        <a:t>Redni broj</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CS" sz="2000" b="1">
                          <a:latin typeface="Calibri"/>
                          <a:ea typeface="Calibri"/>
                          <a:cs typeface="Times New Roman"/>
                        </a:rPr>
                        <a:t>OZNAKA I NAZIV PREDMETA RADA </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295">
                <a:tc>
                  <a:txBody>
                    <a:bodyPr/>
                    <a:lstStyle/>
                    <a:p>
                      <a:pPr algn="ctr">
                        <a:spcAft>
                          <a:spcPts val="0"/>
                        </a:spcAft>
                      </a:pPr>
                      <a:r>
                        <a:rPr lang="sr-Cyrl-CS" sz="2000">
                          <a:latin typeface="Calibri"/>
                          <a:ea typeface="Calibri"/>
                          <a:cs typeface="Times New Roman"/>
                        </a:rPr>
                        <a:t>1.</a:t>
                      </a:r>
                      <a:endParaRPr lang="en-US" sz="2000">
                        <a:latin typeface="Calibri"/>
                        <a:ea typeface="Calibri"/>
                        <a:cs typeface="Times New Roman"/>
                      </a:endParaRPr>
                    </a:p>
                    <a:p>
                      <a:pPr algn="ctr">
                        <a:spcAft>
                          <a:spcPts val="0"/>
                        </a:spcAft>
                      </a:pPr>
                      <a:r>
                        <a:rPr lang="sr-Cyrl-CS" sz="2000">
                          <a:latin typeface="Calibri"/>
                          <a:ea typeface="Calibri"/>
                          <a:cs typeface="Times New Roman"/>
                        </a:rPr>
                        <a:t>2. </a:t>
                      </a:r>
                      <a:endParaRPr lang="en-US" sz="2000">
                        <a:latin typeface="Calibri"/>
                        <a:ea typeface="Calibri"/>
                        <a:cs typeface="Times New Roman"/>
                      </a:endParaRPr>
                    </a:p>
                    <a:p>
                      <a:pPr algn="ctr">
                        <a:spcAft>
                          <a:spcPts val="0"/>
                        </a:spcAft>
                      </a:pPr>
                      <a:r>
                        <a:rPr lang="sr-Cyrl-CS" sz="2000">
                          <a:latin typeface="Calibri"/>
                          <a:ea typeface="Calibri"/>
                          <a:cs typeface="Times New Roman"/>
                        </a:rPr>
                        <a:t>3. </a:t>
                      </a:r>
                      <a:endParaRPr lang="en-US" sz="2000">
                        <a:latin typeface="Calibri"/>
                        <a:ea typeface="Calibri"/>
                        <a:cs typeface="Times New Roman"/>
                      </a:endParaRPr>
                    </a:p>
                    <a:p>
                      <a:pPr algn="ctr">
                        <a:spcAft>
                          <a:spcPts val="0"/>
                        </a:spcAft>
                      </a:pPr>
                      <a:r>
                        <a:rPr lang="sr-Cyrl-CS" sz="2000">
                          <a:latin typeface="Calibri"/>
                          <a:ea typeface="Calibri"/>
                          <a:cs typeface="Times New Roman"/>
                        </a:rPr>
                        <a:t>4.</a:t>
                      </a:r>
                      <a:endParaRPr lang="en-US" sz="2000">
                        <a:latin typeface="Calibri"/>
                        <a:ea typeface="Calibri"/>
                        <a:cs typeface="Times New Roman"/>
                      </a:endParaRPr>
                    </a:p>
                    <a:p>
                      <a:pPr algn="ctr">
                        <a:spcAft>
                          <a:spcPts val="0"/>
                        </a:spcAft>
                      </a:pPr>
                      <a:r>
                        <a:rPr lang="sr-Cyrl-CS" sz="2000">
                          <a:latin typeface="Calibri"/>
                          <a:ea typeface="Calibri"/>
                          <a:cs typeface="Times New Roman"/>
                        </a:rPr>
                        <a:t>5.</a:t>
                      </a:r>
                      <a:endParaRPr lang="en-US" sz="2000">
                        <a:latin typeface="Calibri"/>
                        <a:ea typeface="Calibri"/>
                        <a:cs typeface="Times New Roman"/>
                      </a:endParaRPr>
                    </a:p>
                    <a:p>
                      <a:pPr algn="ctr">
                        <a:spcAft>
                          <a:spcPts val="0"/>
                        </a:spcAft>
                      </a:pPr>
                      <a:r>
                        <a:rPr lang="sr-Cyrl-CS" sz="2000">
                          <a:latin typeface="Calibri"/>
                          <a:ea typeface="Calibri"/>
                          <a:cs typeface="Times New Roman"/>
                        </a:rPr>
                        <a:t>6.</a:t>
                      </a:r>
                      <a:endParaRPr lang="en-US" sz="2000">
                        <a:latin typeface="Calibri"/>
                        <a:ea typeface="Calibri"/>
                        <a:cs typeface="Times New Roman"/>
                      </a:endParaRPr>
                    </a:p>
                    <a:p>
                      <a:pPr algn="ctr">
                        <a:spcAft>
                          <a:spcPts val="0"/>
                        </a:spcAft>
                      </a:pPr>
                      <a:r>
                        <a:rPr lang="sr-Cyrl-CS" sz="2000">
                          <a:latin typeface="Calibri"/>
                          <a:ea typeface="Calibri"/>
                          <a:cs typeface="Times New Roman"/>
                        </a:rPr>
                        <a:t>7.</a:t>
                      </a:r>
                      <a:endParaRPr lang="en-US" sz="2000">
                        <a:latin typeface="Calibri"/>
                        <a:ea typeface="Calibri"/>
                        <a:cs typeface="Times New Roman"/>
                      </a:endParaRPr>
                    </a:p>
                    <a:p>
                      <a:pPr algn="ctr">
                        <a:spcAft>
                          <a:spcPts val="0"/>
                        </a:spcAft>
                      </a:pPr>
                      <a:r>
                        <a:rPr lang="sr-Cyrl-CS" sz="2000">
                          <a:latin typeface="Calibri"/>
                          <a:ea typeface="Calibri"/>
                          <a:cs typeface="Times New Roman"/>
                        </a:rPr>
                        <a:t>8.</a:t>
                      </a:r>
                      <a:endParaRPr lang="en-US" sz="2000">
                        <a:latin typeface="Calibri"/>
                        <a:ea typeface="Calibri"/>
                        <a:cs typeface="Times New Roman"/>
                      </a:endParaRPr>
                    </a:p>
                    <a:p>
                      <a:pPr algn="ctr">
                        <a:spcAft>
                          <a:spcPts val="0"/>
                        </a:spcAft>
                      </a:pPr>
                      <a:r>
                        <a:rPr lang="sr-Cyrl-CS" sz="2000">
                          <a:latin typeface="Calibri"/>
                          <a:ea typeface="Calibri"/>
                          <a:cs typeface="Times New Roman"/>
                        </a:rPr>
                        <a:t>9.</a:t>
                      </a:r>
                      <a:endParaRPr lang="en-US" sz="2000">
                        <a:latin typeface="Calibri"/>
                        <a:ea typeface="Calibri"/>
                        <a:cs typeface="Times New Roman"/>
                      </a:endParaRPr>
                    </a:p>
                    <a:p>
                      <a:pPr algn="ctr">
                        <a:spcAft>
                          <a:spcPts val="0"/>
                        </a:spcAft>
                      </a:pPr>
                      <a:r>
                        <a:rPr lang="sr-Cyrl-CS" sz="2000">
                          <a:latin typeface="Calibri"/>
                          <a:ea typeface="Calibri"/>
                          <a:cs typeface="Times New Roman"/>
                        </a:rPr>
                        <a:t>10.</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algn="just">
                        <a:spcAft>
                          <a:spcPts val="0"/>
                        </a:spcAft>
                      </a:pPr>
                      <a:r>
                        <a:rPr lang="sr-Latn-RS" sz="2000" dirty="0" smtClean="0">
                          <a:latin typeface="Calibri"/>
                          <a:ea typeface="Times New Roman"/>
                          <a:cs typeface="Times New Roman"/>
                        </a:rPr>
                        <a:t>1   </a:t>
                      </a:r>
                      <a:r>
                        <a:rPr lang="en-US" sz="2000" dirty="0" smtClean="0">
                          <a:latin typeface="Calibri"/>
                          <a:ea typeface="Times New Roman"/>
                          <a:cs typeface="Times New Roman"/>
                        </a:rPr>
                        <a:t>O-</a:t>
                      </a:r>
                      <a:r>
                        <a:rPr lang="en-US" sz="2000" dirty="0" err="1" smtClean="0">
                          <a:latin typeface="Calibri"/>
                          <a:ea typeface="Times New Roman"/>
                          <a:cs typeface="Times New Roman"/>
                        </a:rPr>
                        <a:t>prstenovi</a:t>
                      </a:r>
                      <a:endParaRPr lang="en-US" sz="2000" dirty="0">
                        <a:latin typeface="HelveticaPlain"/>
                        <a:ea typeface="Times New Roman"/>
                        <a:cs typeface="Times New Roman"/>
                      </a:endParaRPr>
                    </a:p>
                    <a:p>
                      <a:pPr marL="38735" algn="just">
                        <a:spcAft>
                          <a:spcPts val="0"/>
                        </a:spcAft>
                      </a:pPr>
                      <a:r>
                        <a:rPr lang="sr-Latn-RS" sz="2000" dirty="0" smtClean="0">
                          <a:latin typeface="Calibri"/>
                          <a:ea typeface="Times New Roman"/>
                          <a:cs typeface="Times New Roman"/>
                        </a:rPr>
                        <a:t>2   </a:t>
                      </a:r>
                      <a:r>
                        <a:rPr lang="en-US" sz="2000" dirty="0" err="1" smtClean="0">
                          <a:latin typeface="Calibri"/>
                          <a:ea typeface="Times New Roman"/>
                          <a:cs typeface="Times New Roman"/>
                        </a:rPr>
                        <a:t>zaptivni</a:t>
                      </a:r>
                      <a:r>
                        <a:rPr lang="en-US" sz="2000" dirty="0" smtClean="0">
                          <a:latin typeface="Calibri"/>
                          <a:ea typeface="Times New Roman"/>
                          <a:cs typeface="Times New Roman"/>
                        </a:rPr>
                        <a:t> </a:t>
                      </a:r>
                      <a:r>
                        <a:rPr lang="en-US" sz="2000" dirty="0" err="1">
                          <a:latin typeface="Calibri"/>
                          <a:ea typeface="Times New Roman"/>
                          <a:cs typeface="Times New Roman"/>
                        </a:rPr>
                        <a:t>elementi</a:t>
                      </a:r>
                      <a:r>
                        <a:rPr lang="en-US" sz="2000" dirty="0">
                          <a:latin typeface="Calibri"/>
                          <a:ea typeface="Times New Roman"/>
                          <a:cs typeface="Times New Roman"/>
                        </a:rPr>
                        <a:t> </a:t>
                      </a:r>
                      <a:r>
                        <a:rPr lang="en-US" sz="2000" dirty="0" err="1" smtClean="0">
                          <a:latin typeface="Calibri"/>
                          <a:ea typeface="Times New Roman"/>
                          <a:cs typeface="Times New Roman"/>
                        </a:rPr>
                        <a:t>guma-platno</a:t>
                      </a:r>
                      <a:endParaRPr lang="en-US" sz="2000" dirty="0">
                        <a:latin typeface="HelveticaPlain"/>
                        <a:ea typeface="Times New Roman"/>
                        <a:cs typeface="Times New Roman"/>
                      </a:endParaRPr>
                    </a:p>
                    <a:p>
                      <a:pPr marL="38735" algn="just">
                        <a:spcAft>
                          <a:spcPts val="0"/>
                        </a:spcAft>
                      </a:pPr>
                      <a:r>
                        <a:rPr lang="sr-Latn-RS" sz="2000" dirty="0" smtClean="0">
                          <a:latin typeface="Calibri"/>
                          <a:ea typeface="Times New Roman"/>
                          <a:cs typeface="Times New Roman"/>
                        </a:rPr>
                        <a:t>3   </a:t>
                      </a:r>
                      <a:r>
                        <a:rPr lang="en-US" sz="2000" dirty="0" err="1" smtClean="0">
                          <a:latin typeface="Calibri"/>
                          <a:ea typeface="Times New Roman"/>
                          <a:cs typeface="Times New Roman"/>
                        </a:rPr>
                        <a:t>specijalne</a:t>
                      </a:r>
                      <a:r>
                        <a:rPr lang="en-US" sz="2000" dirty="0" smtClean="0">
                          <a:latin typeface="Calibri"/>
                          <a:ea typeface="Times New Roman"/>
                          <a:cs typeface="Times New Roman"/>
                        </a:rPr>
                        <a:t> </a:t>
                      </a:r>
                      <a:r>
                        <a:rPr lang="en-US" sz="2000" dirty="0" err="1">
                          <a:latin typeface="Calibri"/>
                          <a:ea typeface="Times New Roman"/>
                          <a:cs typeface="Times New Roman"/>
                        </a:rPr>
                        <a:t>zaptivke</a:t>
                      </a:r>
                      <a:r>
                        <a:rPr lang="en-US" sz="2000" dirty="0">
                          <a:latin typeface="Calibri"/>
                          <a:ea typeface="Times New Roman"/>
                          <a:cs typeface="Times New Roman"/>
                        </a:rPr>
                        <a:t> </a:t>
                      </a:r>
                      <a:r>
                        <a:rPr lang="en-US" sz="2000" dirty="0" err="1">
                          <a:latin typeface="Calibri"/>
                          <a:ea typeface="Times New Roman"/>
                          <a:cs typeface="Times New Roman"/>
                        </a:rPr>
                        <a:t>za</a:t>
                      </a:r>
                      <a:r>
                        <a:rPr lang="en-US" sz="2000" dirty="0">
                          <a:latin typeface="Calibri"/>
                          <a:ea typeface="Times New Roman"/>
                          <a:cs typeface="Times New Roman"/>
                        </a:rPr>
                        <a:t> </a:t>
                      </a:r>
                      <a:r>
                        <a:rPr lang="en-US" sz="2000" dirty="0" err="1">
                          <a:latin typeface="Calibri"/>
                          <a:ea typeface="Times New Roman"/>
                          <a:cs typeface="Times New Roman"/>
                        </a:rPr>
                        <a:t>klipove</a:t>
                      </a:r>
                      <a:r>
                        <a:rPr lang="en-US" sz="2000" dirty="0">
                          <a:latin typeface="Calibri"/>
                          <a:ea typeface="Times New Roman"/>
                          <a:cs typeface="Times New Roman"/>
                        </a:rPr>
                        <a:t> </a:t>
                      </a:r>
                      <a:r>
                        <a:rPr lang="en-US" sz="2000" dirty="0" err="1">
                          <a:latin typeface="Calibri"/>
                          <a:ea typeface="Times New Roman"/>
                          <a:cs typeface="Times New Roman"/>
                        </a:rPr>
                        <a:t>i</a:t>
                      </a:r>
                      <a:r>
                        <a:rPr lang="en-US" sz="2000" dirty="0">
                          <a:latin typeface="Calibri"/>
                          <a:ea typeface="Times New Roman"/>
                          <a:cs typeface="Times New Roman"/>
                        </a:rPr>
                        <a:t> </a:t>
                      </a:r>
                      <a:r>
                        <a:rPr lang="en-US" sz="2000" dirty="0" err="1">
                          <a:latin typeface="Calibri"/>
                          <a:ea typeface="Times New Roman"/>
                          <a:cs typeface="Times New Roman"/>
                        </a:rPr>
                        <a:t>klipnja</a:t>
                      </a:r>
                      <a:r>
                        <a:rPr lang="sr-Cyrl-CS" sz="2000" dirty="0">
                          <a:latin typeface="Calibri"/>
                          <a:ea typeface="Times New Roman"/>
                          <a:cs typeface="Times New Roman"/>
                        </a:rPr>
                        <a:t>č</a:t>
                      </a:r>
                      <a:r>
                        <a:rPr lang="en-US" sz="2000" dirty="0">
                          <a:latin typeface="Calibri"/>
                          <a:ea typeface="Times New Roman"/>
                          <a:cs typeface="Times New Roman"/>
                        </a:rPr>
                        <a:t>e </a:t>
                      </a:r>
                      <a:r>
                        <a:rPr lang="en-US" sz="2000" dirty="0" err="1">
                          <a:latin typeface="Calibri"/>
                          <a:ea typeface="Times New Roman"/>
                          <a:cs typeface="Times New Roman"/>
                        </a:rPr>
                        <a:t>hidrauli</a:t>
                      </a:r>
                      <a:r>
                        <a:rPr lang="sr-Cyrl-CS" sz="2000" dirty="0">
                          <a:latin typeface="Calibri"/>
                          <a:ea typeface="Times New Roman"/>
                          <a:cs typeface="Times New Roman"/>
                        </a:rPr>
                        <a:t>č</a:t>
                      </a:r>
                      <a:r>
                        <a:rPr lang="en-US" sz="2000" dirty="0" err="1">
                          <a:latin typeface="Calibri"/>
                          <a:ea typeface="Times New Roman"/>
                          <a:cs typeface="Times New Roman"/>
                        </a:rPr>
                        <a:t>kih</a:t>
                      </a:r>
                      <a:r>
                        <a:rPr lang="en-US" sz="2000" dirty="0">
                          <a:latin typeface="Calibri"/>
                          <a:ea typeface="Times New Roman"/>
                          <a:cs typeface="Times New Roman"/>
                        </a:rPr>
                        <a:t> </a:t>
                      </a:r>
                      <a:r>
                        <a:rPr lang="en-US" sz="2000" dirty="0" err="1" smtClean="0">
                          <a:latin typeface="Calibri"/>
                          <a:ea typeface="Times New Roman"/>
                          <a:cs typeface="Times New Roman"/>
                        </a:rPr>
                        <a:t>cilindara</a:t>
                      </a:r>
                      <a:endParaRPr lang="en-US" sz="2000" dirty="0">
                        <a:latin typeface="HelveticaPlain"/>
                        <a:ea typeface="Times New Roman"/>
                        <a:cs typeface="Times New Roman"/>
                      </a:endParaRPr>
                    </a:p>
                    <a:p>
                      <a:pPr marL="38735" algn="just">
                        <a:spcAft>
                          <a:spcPts val="0"/>
                        </a:spcAft>
                      </a:pPr>
                      <a:r>
                        <a:rPr lang="sr-Latn-RS" sz="2000" dirty="0" smtClean="0">
                          <a:latin typeface="Calibri"/>
                          <a:ea typeface="Times New Roman"/>
                          <a:cs typeface="Times New Roman"/>
                        </a:rPr>
                        <a:t>4   </a:t>
                      </a:r>
                      <a:r>
                        <a:rPr lang="en-US" sz="2000" dirty="0" err="1" smtClean="0">
                          <a:latin typeface="Calibri"/>
                          <a:ea typeface="Times New Roman"/>
                          <a:cs typeface="Times New Roman"/>
                        </a:rPr>
                        <a:t>vod</a:t>
                      </a:r>
                      <a:r>
                        <a:rPr lang="sr-Cyrl-CS" sz="2000" dirty="0">
                          <a:latin typeface="Calibri"/>
                          <a:ea typeface="Times New Roman"/>
                          <a:cs typeface="Times New Roman"/>
                        </a:rPr>
                        <a:t>eć</a:t>
                      </a:r>
                      <a:r>
                        <a:rPr lang="en-US" sz="2000" dirty="0" err="1">
                          <a:latin typeface="Calibri"/>
                          <a:ea typeface="Times New Roman"/>
                          <a:cs typeface="Times New Roman"/>
                        </a:rPr>
                        <a:t>i</a:t>
                      </a:r>
                      <a:r>
                        <a:rPr lang="en-US" sz="2000" dirty="0">
                          <a:latin typeface="Calibri"/>
                          <a:ea typeface="Times New Roman"/>
                          <a:cs typeface="Times New Roman"/>
                        </a:rPr>
                        <a:t> </a:t>
                      </a:r>
                      <a:r>
                        <a:rPr lang="en-US" sz="2000" dirty="0" err="1">
                          <a:latin typeface="Calibri"/>
                          <a:ea typeface="Times New Roman"/>
                          <a:cs typeface="Times New Roman"/>
                        </a:rPr>
                        <a:t>elementi</a:t>
                      </a:r>
                      <a:r>
                        <a:rPr lang="en-US" sz="2000" dirty="0">
                          <a:latin typeface="Calibri"/>
                          <a:ea typeface="Times New Roman"/>
                          <a:cs typeface="Times New Roman"/>
                        </a:rPr>
                        <a:t> </a:t>
                      </a:r>
                      <a:r>
                        <a:rPr lang="en-US" sz="2000" dirty="0" err="1">
                          <a:latin typeface="Calibri"/>
                          <a:ea typeface="Times New Roman"/>
                          <a:cs typeface="Times New Roman"/>
                        </a:rPr>
                        <a:t>za</a:t>
                      </a:r>
                      <a:r>
                        <a:rPr lang="en-US" sz="2000" dirty="0">
                          <a:latin typeface="Calibri"/>
                          <a:ea typeface="Times New Roman"/>
                          <a:cs typeface="Times New Roman"/>
                        </a:rPr>
                        <a:t> </a:t>
                      </a:r>
                      <a:r>
                        <a:rPr lang="en-US" sz="2000" dirty="0" err="1">
                          <a:latin typeface="Calibri"/>
                          <a:ea typeface="Times New Roman"/>
                          <a:cs typeface="Times New Roman"/>
                        </a:rPr>
                        <a:t>hidrauli</a:t>
                      </a:r>
                      <a:r>
                        <a:rPr lang="sr-Cyrl-CS" sz="2000" dirty="0">
                          <a:latin typeface="Calibri"/>
                          <a:ea typeface="Times New Roman"/>
                          <a:cs typeface="Times New Roman"/>
                        </a:rPr>
                        <a:t>č</a:t>
                      </a:r>
                      <a:r>
                        <a:rPr lang="en-US" sz="2000" dirty="0" err="1">
                          <a:latin typeface="Calibri"/>
                          <a:ea typeface="Times New Roman"/>
                          <a:cs typeface="Times New Roman"/>
                        </a:rPr>
                        <a:t>ke</a:t>
                      </a:r>
                      <a:r>
                        <a:rPr lang="en-US" sz="2000" dirty="0">
                          <a:latin typeface="Calibri"/>
                          <a:ea typeface="Times New Roman"/>
                          <a:cs typeface="Times New Roman"/>
                        </a:rPr>
                        <a:t> </a:t>
                      </a:r>
                      <a:r>
                        <a:rPr lang="en-US" sz="2000" dirty="0" err="1" smtClean="0">
                          <a:latin typeface="Calibri"/>
                          <a:ea typeface="Times New Roman"/>
                          <a:cs typeface="Times New Roman"/>
                        </a:rPr>
                        <a:t>cilindre</a:t>
                      </a:r>
                      <a:endParaRPr lang="en-US" sz="2000" dirty="0">
                        <a:latin typeface="HelveticaPlain"/>
                        <a:ea typeface="Times New Roman"/>
                        <a:cs typeface="Times New Roman"/>
                      </a:endParaRPr>
                    </a:p>
                    <a:p>
                      <a:pPr marL="38735" algn="just">
                        <a:spcAft>
                          <a:spcPts val="0"/>
                        </a:spcAft>
                      </a:pPr>
                      <a:r>
                        <a:rPr lang="sr-Latn-RS" sz="2000" dirty="0" smtClean="0">
                          <a:latin typeface="Calibri"/>
                          <a:ea typeface="Times New Roman"/>
                          <a:cs typeface="Times New Roman"/>
                        </a:rPr>
                        <a:t>5   </a:t>
                      </a:r>
                      <a:r>
                        <a:rPr lang="en-US" sz="2000" dirty="0" err="1" smtClean="0">
                          <a:latin typeface="Calibri"/>
                          <a:ea typeface="Times New Roman"/>
                          <a:cs typeface="Times New Roman"/>
                        </a:rPr>
                        <a:t>za</a:t>
                      </a:r>
                      <a:r>
                        <a:rPr lang="sr-Cyrl-CS" sz="2000" dirty="0">
                          <a:latin typeface="Calibri"/>
                          <a:ea typeface="Times New Roman"/>
                          <a:cs typeface="Times New Roman"/>
                        </a:rPr>
                        <a:t>š</a:t>
                      </a:r>
                      <a:r>
                        <a:rPr lang="en-US" sz="2000" dirty="0" err="1">
                          <a:latin typeface="Calibri"/>
                          <a:ea typeface="Times New Roman"/>
                          <a:cs typeface="Times New Roman"/>
                        </a:rPr>
                        <a:t>titni</a:t>
                      </a:r>
                      <a:r>
                        <a:rPr lang="en-US" sz="2000" dirty="0">
                          <a:latin typeface="Calibri"/>
                          <a:ea typeface="Times New Roman"/>
                          <a:cs typeface="Times New Roman"/>
                        </a:rPr>
                        <a:t> </a:t>
                      </a:r>
                      <a:r>
                        <a:rPr lang="en-US" sz="2000" dirty="0" err="1" smtClean="0">
                          <a:latin typeface="Calibri"/>
                          <a:ea typeface="Times New Roman"/>
                          <a:cs typeface="Times New Roman"/>
                        </a:rPr>
                        <a:t>elementi</a:t>
                      </a:r>
                      <a:endParaRPr lang="en-US" sz="2000" dirty="0">
                        <a:latin typeface="HelveticaPlain"/>
                        <a:ea typeface="Times New Roman"/>
                        <a:cs typeface="Times New Roman"/>
                      </a:endParaRPr>
                    </a:p>
                    <a:p>
                      <a:pPr marL="38735" algn="just">
                        <a:spcAft>
                          <a:spcPts val="0"/>
                        </a:spcAft>
                      </a:pPr>
                      <a:r>
                        <a:rPr lang="sr-Latn-RS" sz="2000" dirty="0" smtClean="0">
                          <a:latin typeface="Calibri"/>
                          <a:ea typeface="Times New Roman"/>
                          <a:cs typeface="Times New Roman"/>
                        </a:rPr>
                        <a:t>6   </a:t>
                      </a:r>
                      <a:r>
                        <a:rPr lang="en-US" sz="2000" dirty="0" err="1" smtClean="0">
                          <a:latin typeface="Calibri"/>
                          <a:ea typeface="Times New Roman"/>
                          <a:cs typeface="Times New Roman"/>
                        </a:rPr>
                        <a:t>delovi</a:t>
                      </a:r>
                      <a:r>
                        <a:rPr lang="en-US" sz="2000" dirty="0" smtClean="0">
                          <a:latin typeface="Calibri"/>
                          <a:ea typeface="Times New Roman"/>
                          <a:cs typeface="Times New Roman"/>
                        </a:rPr>
                        <a:t> </a:t>
                      </a:r>
                      <a:r>
                        <a:rPr lang="en-US" sz="2000" dirty="0" err="1" smtClean="0">
                          <a:latin typeface="Calibri"/>
                          <a:ea typeface="Times New Roman"/>
                          <a:cs typeface="Times New Roman"/>
                        </a:rPr>
                        <a:t>guma</a:t>
                      </a:r>
                      <a:r>
                        <a:rPr lang="en-US" sz="2000" dirty="0" smtClean="0">
                          <a:latin typeface="Calibri"/>
                          <a:ea typeface="Times New Roman"/>
                          <a:cs typeface="Times New Roman"/>
                        </a:rPr>
                        <a:t>-metal</a:t>
                      </a:r>
                      <a:endParaRPr lang="en-US" sz="2000" dirty="0">
                        <a:latin typeface="HelveticaPlain"/>
                        <a:ea typeface="Times New Roman"/>
                        <a:cs typeface="Times New Roman"/>
                      </a:endParaRPr>
                    </a:p>
                    <a:p>
                      <a:pPr marL="38735" algn="just">
                        <a:spcAft>
                          <a:spcPts val="0"/>
                        </a:spcAft>
                      </a:pPr>
                      <a:r>
                        <a:rPr lang="sr-Latn-RS" sz="2000" dirty="0" smtClean="0">
                          <a:latin typeface="Calibri"/>
                          <a:ea typeface="Times New Roman"/>
                          <a:cs typeface="Times New Roman"/>
                        </a:rPr>
                        <a:t>7   </a:t>
                      </a:r>
                      <a:r>
                        <a:rPr lang="en-US" sz="2000" dirty="0" smtClean="0">
                          <a:latin typeface="Calibri"/>
                          <a:ea typeface="Times New Roman"/>
                          <a:cs typeface="Times New Roman"/>
                        </a:rPr>
                        <a:t>membrane</a:t>
                      </a:r>
                      <a:endParaRPr lang="en-US" sz="2000" dirty="0">
                        <a:latin typeface="HelveticaPlain"/>
                        <a:ea typeface="Times New Roman"/>
                        <a:cs typeface="Times New Roman"/>
                      </a:endParaRPr>
                    </a:p>
                    <a:p>
                      <a:pPr marL="38735" algn="just">
                        <a:spcAft>
                          <a:spcPts val="0"/>
                        </a:spcAft>
                      </a:pPr>
                      <a:r>
                        <a:rPr lang="sr-Latn-RS" sz="2000" dirty="0" smtClean="0">
                          <a:latin typeface="Calibri"/>
                          <a:ea typeface="Times New Roman"/>
                          <a:cs typeface="Times New Roman"/>
                        </a:rPr>
                        <a:t>8   </a:t>
                      </a:r>
                      <a:r>
                        <a:rPr lang="en-US" sz="2000" dirty="0" err="1" smtClean="0">
                          <a:latin typeface="Calibri"/>
                          <a:ea typeface="Times New Roman"/>
                          <a:cs typeface="Times New Roman"/>
                        </a:rPr>
                        <a:t>specijalni</a:t>
                      </a:r>
                      <a:r>
                        <a:rPr lang="en-US" sz="2000" dirty="0" smtClean="0">
                          <a:latin typeface="Calibri"/>
                          <a:ea typeface="Times New Roman"/>
                          <a:cs typeface="Times New Roman"/>
                        </a:rPr>
                        <a:t> </a:t>
                      </a:r>
                      <a:r>
                        <a:rPr lang="en-US" sz="2000" dirty="0" err="1">
                          <a:latin typeface="Calibri"/>
                          <a:ea typeface="Times New Roman"/>
                          <a:cs typeface="Times New Roman"/>
                        </a:rPr>
                        <a:t>delovi</a:t>
                      </a:r>
                      <a:r>
                        <a:rPr lang="en-US" sz="2000" dirty="0">
                          <a:latin typeface="Calibri"/>
                          <a:ea typeface="Times New Roman"/>
                          <a:cs typeface="Times New Roman"/>
                        </a:rPr>
                        <a:t> </a:t>
                      </a:r>
                      <a:r>
                        <a:rPr lang="en-US" sz="2000" dirty="0" err="1">
                          <a:latin typeface="Calibri"/>
                          <a:ea typeface="Times New Roman"/>
                          <a:cs typeface="Times New Roman"/>
                        </a:rPr>
                        <a:t>od</a:t>
                      </a:r>
                      <a:r>
                        <a:rPr lang="en-US" sz="2000" dirty="0">
                          <a:latin typeface="Calibri"/>
                          <a:ea typeface="Times New Roman"/>
                          <a:cs typeface="Times New Roman"/>
                        </a:rPr>
                        <a:t> </a:t>
                      </a:r>
                      <a:r>
                        <a:rPr lang="en-US" sz="2000" dirty="0" err="1">
                          <a:latin typeface="Calibri"/>
                          <a:ea typeface="Times New Roman"/>
                          <a:cs typeface="Times New Roman"/>
                        </a:rPr>
                        <a:t>plasti</a:t>
                      </a:r>
                      <a:r>
                        <a:rPr lang="sr-Cyrl-CS" sz="2000" dirty="0">
                          <a:latin typeface="Calibri"/>
                          <a:ea typeface="Times New Roman"/>
                          <a:cs typeface="Times New Roman"/>
                        </a:rPr>
                        <a:t>č</a:t>
                      </a:r>
                      <a:r>
                        <a:rPr lang="en-US" sz="2000" dirty="0" err="1">
                          <a:latin typeface="Calibri"/>
                          <a:ea typeface="Times New Roman"/>
                          <a:cs typeface="Times New Roman"/>
                        </a:rPr>
                        <a:t>nih</a:t>
                      </a:r>
                      <a:r>
                        <a:rPr lang="en-US" sz="2000" dirty="0">
                          <a:latin typeface="Calibri"/>
                          <a:ea typeface="Times New Roman"/>
                          <a:cs typeface="Times New Roman"/>
                        </a:rPr>
                        <a:t> </a:t>
                      </a:r>
                      <a:r>
                        <a:rPr lang="en-US" sz="2000" dirty="0" err="1" smtClean="0">
                          <a:latin typeface="Calibri"/>
                          <a:ea typeface="Times New Roman"/>
                          <a:cs typeface="Times New Roman"/>
                        </a:rPr>
                        <a:t>materijala</a:t>
                      </a:r>
                      <a:endParaRPr lang="en-US" sz="2000" dirty="0">
                        <a:latin typeface="HelveticaPlain"/>
                        <a:ea typeface="Times New Roman"/>
                        <a:cs typeface="Times New Roman"/>
                      </a:endParaRPr>
                    </a:p>
                    <a:p>
                      <a:pPr marL="38735" algn="just">
                        <a:spcAft>
                          <a:spcPts val="0"/>
                        </a:spcAft>
                      </a:pPr>
                      <a:r>
                        <a:rPr lang="sr-Latn-RS" sz="2000" dirty="0" smtClean="0">
                          <a:latin typeface="Calibri"/>
                          <a:ea typeface="Times New Roman"/>
                          <a:cs typeface="Times New Roman"/>
                        </a:rPr>
                        <a:t>9   </a:t>
                      </a:r>
                      <a:r>
                        <a:rPr lang="en-US" sz="2000" dirty="0" err="1" smtClean="0">
                          <a:latin typeface="Calibri"/>
                          <a:ea typeface="Times New Roman"/>
                          <a:cs typeface="Times New Roman"/>
                        </a:rPr>
                        <a:t>specijalni</a:t>
                      </a:r>
                      <a:r>
                        <a:rPr lang="en-US" sz="2000" dirty="0" smtClean="0">
                          <a:latin typeface="Calibri"/>
                          <a:ea typeface="Times New Roman"/>
                          <a:cs typeface="Times New Roman"/>
                        </a:rPr>
                        <a:t> </a:t>
                      </a:r>
                      <a:r>
                        <a:rPr lang="en-US" sz="2000" dirty="0" err="1">
                          <a:latin typeface="Calibri"/>
                          <a:ea typeface="Times New Roman"/>
                          <a:cs typeface="Times New Roman"/>
                        </a:rPr>
                        <a:t>delovi</a:t>
                      </a:r>
                      <a:r>
                        <a:rPr lang="en-US" sz="2000" dirty="0">
                          <a:latin typeface="Calibri"/>
                          <a:ea typeface="Times New Roman"/>
                          <a:cs typeface="Times New Roman"/>
                        </a:rPr>
                        <a:t> </a:t>
                      </a:r>
                      <a:r>
                        <a:rPr lang="en-US" sz="2000" dirty="0" err="1">
                          <a:latin typeface="Calibri"/>
                          <a:ea typeface="Times New Roman"/>
                          <a:cs typeface="Times New Roman"/>
                        </a:rPr>
                        <a:t>od</a:t>
                      </a:r>
                      <a:r>
                        <a:rPr lang="en-US" sz="2000" dirty="0">
                          <a:latin typeface="Calibri"/>
                          <a:ea typeface="Times New Roman"/>
                          <a:cs typeface="Times New Roman"/>
                        </a:rPr>
                        <a:t> </a:t>
                      </a:r>
                      <a:r>
                        <a:rPr lang="en-US" sz="2000" dirty="0" smtClean="0">
                          <a:latin typeface="Calibri"/>
                          <a:ea typeface="Times New Roman"/>
                          <a:cs typeface="Times New Roman"/>
                        </a:rPr>
                        <a:t>PTFE-</a:t>
                      </a:r>
                      <a:r>
                        <a:rPr lang="en-US" sz="2000" dirty="0" err="1" smtClean="0">
                          <a:latin typeface="Calibri"/>
                          <a:ea typeface="Times New Roman"/>
                          <a:cs typeface="Times New Roman"/>
                        </a:rPr>
                        <a:t>materijala</a:t>
                      </a:r>
                      <a:endParaRPr lang="en-US" sz="2000" dirty="0">
                        <a:latin typeface="HelveticaPlain"/>
                        <a:ea typeface="Times New Roman"/>
                        <a:cs typeface="Times New Roman"/>
                      </a:endParaRPr>
                    </a:p>
                    <a:p>
                      <a:pPr marL="38735" algn="just">
                        <a:spcAft>
                          <a:spcPts val="0"/>
                        </a:spcAft>
                      </a:pPr>
                      <a:r>
                        <a:rPr lang="sr-Latn-RS" sz="2000" dirty="0" smtClean="0">
                          <a:latin typeface="Calibri"/>
                          <a:ea typeface="Times New Roman"/>
                          <a:cs typeface="Times New Roman"/>
                        </a:rPr>
                        <a:t>10 </a:t>
                      </a:r>
                      <a:r>
                        <a:rPr lang="en-US" sz="2000" dirty="0" err="1" smtClean="0">
                          <a:latin typeface="Calibri"/>
                          <a:ea typeface="Times New Roman"/>
                          <a:cs typeface="Times New Roman"/>
                        </a:rPr>
                        <a:t>amortizuju</a:t>
                      </a:r>
                      <a:r>
                        <a:rPr lang="sr-Cyrl-CS" sz="2000" dirty="0">
                          <a:latin typeface="Calibri"/>
                          <a:ea typeface="Times New Roman"/>
                          <a:cs typeface="Times New Roman"/>
                        </a:rPr>
                        <a:t>ć</a:t>
                      </a:r>
                      <a:r>
                        <a:rPr lang="en-US" sz="2000" dirty="0" err="1">
                          <a:latin typeface="Calibri"/>
                          <a:ea typeface="Times New Roman"/>
                          <a:cs typeface="Times New Roman"/>
                        </a:rPr>
                        <a:t>i</a:t>
                      </a:r>
                      <a:r>
                        <a:rPr lang="en-US" sz="2000" dirty="0">
                          <a:latin typeface="Calibri"/>
                          <a:ea typeface="Times New Roman"/>
                          <a:cs typeface="Times New Roman"/>
                        </a:rPr>
                        <a:t> </a:t>
                      </a:r>
                      <a:r>
                        <a:rPr lang="en-US" sz="2000" dirty="0" err="1">
                          <a:latin typeface="Calibri"/>
                          <a:ea typeface="Times New Roman"/>
                          <a:cs typeface="Times New Roman"/>
                        </a:rPr>
                        <a:t>elementi</a:t>
                      </a:r>
                      <a:r>
                        <a:rPr lang="en-US" sz="2000" dirty="0">
                          <a:latin typeface="Calibri"/>
                          <a:ea typeface="Times New Roman"/>
                          <a:cs typeface="Times New Roman"/>
                        </a:rPr>
                        <a:t> </a:t>
                      </a:r>
                      <a:r>
                        <a:rPr lang="en-US" sz="2000" dirty="0" err="1">
                          <a:latin typeface="Calibri"/>
                          <a:ea typeface="Times New Roman"/>
                          <a:cs typeface="Times New Roman"/>
                        </a:rPr>
                        <a:t>i</a:t>
                      </a:r>
                      <a:r>
                        <a:rPr lang="en-US" sz="2000" dirty="0">
                          <a:latin typeface="Calibri"/>
                          <a:ea typeface="Times New Roman"/>
                          <a:cs typeface="Times New Roman"/>
                        </a:rPr>
                        <a:t> </a:t>
                      </a:r>
                      <a:r>
                        <a:rPr lang="en-US" sz="2000" dirty="0" err="1">
                          <a:latin typeface="Calibri"/>
                          <a:ea typeface="Times New Roman"/>
                          <a:cs typeface="Times New Roman"/>
                        </a:rPr>
                        <a:t>delovi</a:t>
                      </a:r>
                      <a:r>
                        <a:rPr lang="en-US" sz="2000" dirty="0">
                          <a:latin typeface="Calibri"/>
                          <a:ea typeface="Times New Roman"/>
                          <a:cs typeface="Times New Roman"/>
                        </a:rPr>
                        <a:t> </a:t>
                      </a:r>
                      <a:r>
                        <a:rPr lang="en-US" sz="2000" dirty="0" err="1">
                          <a:latin typeface="Calibri"/>
                          <a:ea typeface="Times New Roman"/>
                          <a:cs typeface="Times New Roman"/>
                        </a:rPr>
                        <a:t>za</a:t>
                      </a:r>
                      <a:r>
                        <a:rPr lang="en-US" sz="2000" dirty="0">
                          <a:latin typeface="Calibri"/>
                          <a:ea typeface="Times New Roman"/>
                          <a:cs typeface="Times New Roman"/>
                        </a:rPr>
                        <a:t> </a:t>
                      </a:r>
                      <a:r>
                        <a:rPr lang="en-US" sz="2000" dirty="0" err="1">
                          <a:latin typeface="Calibri"/>
                          <a:ea typeface="Times New Roman"/>
                          <a:cs typeface="Times New Roman"/>
                        </a:rPr>
                        <a:t>automobilsku</a:t>
                      </a:r>
                      <a:r>
                        <a:rPr lang="en-US" sz="2000" dirty="0">
                          <a:latin typeface="Calibri"/>
                          <a:ea typeface="Times New Roman"/>
                          <a:cs typeface="Times New Roman"/>
                        </a:rPr>
                        <a:t> </a:t>
                      </a:r>
                      <a:r>
                        <a:rPr lang="en-US" sz="2000" dirty="0" err="1" smtClean="0">
                          <a:latin typeface="Calibri"/>
                          <a:ea typeface="Times New Roman"/>
                          <a:cs typeface="Times New Roman"/>
                        </a:rPr>
                        <a:t>industriju</a:t>
                      </a:r>
                      <a:endParaRPr lang="en-US" sz="2000" dirty="0">
                        <a:latin typeface="HelveticaPlai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457200" y="-27384"/>
            <a:ext cx="8229600" cy="838200"/>
          </a:xfrm>
        </p:spPr>
        <p:txBody>
          <a:bodyPr>
            <a:normAutofit fontScale="90000"/>
          </a:bodyPr>
          <a:lstStyle/>
          <a:p>
            <a:pPr eaLnBrk="1" hangingPunct="1"/>
            <a:r>
              <a:rPr lang="sr-Latn-CS" sz="3600" dirty="0" smtClean="0">
                <a:effectLst>
                  <a:outerShdw blurRad="38100" dist="38100" dir="2700000" algn="tl">
                    <a:srgbClr val="000000">
                      <a:alpha val="43137"/>
                    </a:srgbClr>
                  </a:outerShdw>
                </a:effectLst>
              </a:rPr>
              <a:t>KATALOG PROCESA – PROIZVODNJA ZAPTIVKI</a:t>
            </a:r>
            <a:endParaRPr lang="en-US" sz="3600" dirty="0" smtClean="0">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nvGraphicFramePr>
        <p:xfrm>
          <a:off x="0" y="908720"/>
          <a:ext cx="9143999" cy="5910681"/>
        </p:xfrm>
        <a:graphic>
          <a:graphicData uri="http://schemas.openxmlformats.org/drawingml/2006/table">
            <a:tbl>
              <a:tblPr/>
              <a:tblGrid>
                <a:gridCol w="1162872"/>
                <a:gridCol w="7981127"/>
              </a:tblGrid>
              <a:tr h="241401">
                <a:tc>
                  <a:txBody>
                    <a:bodyPr/>
                    <a:lstStyle/>
                    <a:p>
                      <a:pPr>
                        <a:spcAft>
                          <a:spcPts val="0"/>
                        </a:spcAft>
                      </a:pPr>
                      <a:r>
                        <a:rPr lang="sr-Cyrl-CS" sz="1200" b="1">
                          <a:latin typeface="Calibri"/>
                          <a:ea typeface="Calibri"/>
                          <a:cs typeface="Times New Roman"/>
                        </a:rPr>
                        <a:t>Redni broj</a:t>
                      </a:r>
                      <a:endParaRPr lang="en-US" sz="1200">
                        <a:latin typeface="Calibri"/>
                        <a:ea typeface="Calibri"/>
                        <a:cs typeface="Times New Roman"/>
                      </a:endParaRPr>
                    </a:p>
                  </a:txBody>
                  <a:tcPr marL="45263" marR="45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CS" sz="1200" b="1">
                          <a:latin typeface="Calibri"/>
                          <a:ea typeface="Calibri"/>
                          <a:cs typeface="Times New Roman"/>
                        </a:rPr>
                        <a:t>OZNAKE I NAZIVI PROCESA </a:t>
                      </a:r>
                      <a:endParaRPr lang="en-US" sz="1200">
                        <a:latin typeface="Calibri"/>
                        <a:ea typeface="Calibri"/>
                        <a:cs typeface="Times New Roman"/>
                      </a:endParaRPr>
                    </a:p>
                  </a:txBody>
                  <a:tcPr marL="45263" marR="45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2599">
                <a:tc>
                  <a:txBody>
                    <a:bodyPr/>
                    <a:lstStyle/>
                    <a:p>
                      <a:pPr algn="ctr">
                        <a:spcAft>
                          <a:spcPts val="0"/>
                        </a:spcAft>
                      </a:pPr>
                      <a:r>
                        <a:rPr lang="sr-Cyrl-CS" sz="1200">
                          <a:latin typeface="Calibri"/>
                          <a:ea typeface="Calibri"/>
                          <a:cs typeface="Times New Roman"/>
                        </a:rPr>
                        <a:t>1.</a:t>
                      </a:r>
                      <a:endParaRPr lang="en-US" sz="1200">
                        <a:latin typeface="Calibri"/>
                        <a:ea typeface="Calibri"/>
                        <a:cs typeface="Times New Roman"/>
                      </a:endParaRPr>
                    </a:p>
                    <a:p>
                      <a:pPr algn="ctr">
                        <a:spcAft>
                          <a:spcPts val="0"/>
                        </a:spcAft>
                      </a:pPr>
                      <a:r>
                        <a:rPr lang="sr-Cyrl-CS" sz="1200">
                          <a:latin typeface="Calibri"/>
                          <a:ea typeface="Calibri"/>
                          <a:cs typeface="Times New Roman"/>
                        </a:rPr>
                        <a:t>2. </a:t>
                      </a:r>
                      <a:endParaRPr lang="en-US" sz="1200">
                        <a:latin typeface="Calibri"/>
                        <a:ea typeface="Calibri"/>
                        <a:cs typeface="Times New Roman"/>
                      </a:endParaRPr>
                    </a:p>
                    <a:p>
                      <a:pPr algn="ctr">
                        <a:spcAft>
                          <a:spcPts val="0"/>
                        </a:spcAft>
                      </a:pPr>
                      <a:r>
                        <a:rPr lang="sr-Cyrl-CS" sz="1200">
                          <a:latin typeface="Calibri"/>
                          <a:ea typeface="Calibri"/>
                          <a:cs typeface="Times New Roman"/>
                        </a:rPr>
                        <a:t>3. </a:t>
                      </a:r>
                      <a:endParaRPr lang="en-US" sz="1200">
                        <a:latin typeface="Calibri"/>
                        <a:ea typeface="Calibri"/>
                        <a:cs typeface="Times New Roman"/>
                      </a:endParaRPr>
                    </a:p>
                    <a:p>
                      <a:pPr algn="ctr">
                        <a:spcAft>
                          <a:spcPts val="0"/>
                        </a:spcAft>
                      </a:pPr>
                      <a:r>
                        <a:rPr lang="sr-Cyrl-CS" sz="1200">
                          <a:latin typeface="Calibri"/>
                          <a:ea typeface="Calibri"/>
                          <a:cs typeface="Times New Roman"/>
                        </a:rPr>
                        <a:t>4.</a:t>
                      </a:r>
                      <a:endParaRPr lang="en-US" sz="1200">
                        <a:latin typeface="Calibri"/>
                        <a:ea typeface="Calibri"/>
                        <a:cs typeface="Times New Roman"/>
                      </a:endParaRPr>
                    </a:p>
                    <a:p>
                      <a:pPr algn="ctr">
                        <a:spcAft>
                          <a:spcPts val="0"/>
                        </a:spcAft>
                      </a:pPr>
                      <a:r>
                        <a:rPr lang="sr-Cyrl-CS" sz="1200">
                          <a:latin typeface="Calibri"/>
                          <a:ea typeface="Calibri"/>
                          <a:cs typeface="Times New Roman"/>
                        </a:rPr>
                        <a:t>5.</a:t>
                      </a:r>
                      <a:endParaRPr lang="en-US" sz="1200">
                        <a:latin typeface="Calibri"/>
                        <a:ea typeface="Calibri"/>
                        <a:cs typeface="Times New Roman"/>
                      </a:endParaRPr>
                    </a:p>
                    <a:p>
                      <a:pPr algn="ctr">
                        <a:spcAft>
                          <a:spcPts val="0"/>
                        </a:spcAft>
                      </a:pPr>
                      <a:r>
                        <a:rPr lang="sr-Cyrl-CS" sz="1200">
                          <a:latin typeface="Calibri"/>
                          <a:ea typeface="Calibri"/>
                          <a:cs typeface="Times New Roman"/>
                        </a:rPr>
                        <a:t>6.</a:t>
                      </a:r>
                      <a:endParaRPr lang="en-US" sz="1200">
                        <a:latin typeface="Calibri"/>
                        <a:ea typeface="Calibri"/>
                        <a:cs typeface="Times New Roman"/>
                      </a:endParaRPr>
                    </a:p>
                    <a:p>
                      <a:pPr algn="ctr">
                        <a:spcAft>
                          <a:spcPts val="0"/>
                        </a:spcAft>
                      </a:pPr>
                      <a:r>
                        <a:rPr lang="sr-Cyrl-CS" sz="1200">
                          <a:latin typeface="Calibri"/>
                          <a:ea typeface="Calibri"/>
                          <a:cs typeface="Times New Roman"/>
                        </a:rPr>
                        <a:t>7.</a:t>
                      </a:r>
                      <a:endParaRPr lang="en-US" sz="1200">
                        <a:latin typeface="Calibri"/>
                        <a:ea typeface="Calibri"/>
                        <a:cs typeface="Times New Roman"/>
                      </a:endParaRPr>
                    </a:p>
                    <a:p>
                      <a:pPr algn="ctr">
                        <a:spcAft>
                          <a:spcPts val="0"/>
                        </a:spcAft>
                      </a:pPr>
                      <a:r>
                        <a:rPr lang="sr-Cyrl-CS" sz="1200">
                          <a:latin typeface="Calibri"/>
                          <a:ea typeface="Calibri"/>
                          <a:cs typeface="Times New Roman"/>
                        </a:rPr>
                        <a:t>8.</a:t>
                      </a:r>
                      <a:endParaRPr lang="en-US" sz="1200">
                        <a:latin typeface="Calibri"/>
                        <a:ea typeface="Calibri"/>
                        <a:cs typeface="Times New Roman"/>
                      </a:endParaRPr>
                    </a:p>
                    <a:p>
                      <a:pPr algn="ctr">
                        <a:spcAft>
                          <a:spcPts val="0"/>
                        </a:spcAft>
                      </a:pPr>
                      <a:r>
                        <a:rPr lang="sr-Cyrl-CS" sz="1200">
                          <a:latin typeface="Calibri"/>
                          <a:ea typeface="Calibri"/>
                          <a:cs typeface="Times New Roman"/>
                        </a:rPr>
                        <a:t>9.</a:t>
                      </a:r>
                      <a:endParaRPr lang="en-US" sz="1200">
                        <a:latin typeface="Calibri"/>
                        <a:ea typeface="Calibri"/>
                        <a:cs typeface="Times New Roman"/>
                      </a:endParaRPr>
                    </a:p>
                    <a:p>
                      <a:pPr algn="ctr">
                        <a:spcAft>
                          <a:spcPts val="0"/>
                        </a:spcAft>
                      </a:pPr>
                      <a:r>
                        <a:rPr lang="sr-Cyrl-CS" sz="1200">
                          <a:latin typeface="Calibri"/>
                          <a:ea typeface="Calibri"/>
                          <a:cs typeface="Times New Roman"/>
                        </a:rPr>
                        <a:t>10.</a:t>
                      </a:r>
                      <a:endParaRPr lang="en-US" sz="1200">
                        <a:latin typeface="Calibri"/>
                        <a:ea typeface="Calibri"/>
                        <a:cs typeface="Times New Roman"/>
                      </a:endParaRPr>
                    </a:p>
                    <a:p>
                      <a:pPr algn="ctr">
                        <a:spcAft>
                          <a:spcPts val="0"/>
                        </a:spcAft>
                      </a:pPr>
                      <a:r>
                        <a:rPr lang="sr-Cyrl-CS" sz="1200">
                          <a:latin typeface="Calibri"/>
                          <a:ea typeface="Calibri"/>
                          <a:cs typeface="Times New Roman"/>
                        </a:rPr>
                        <a:t>11.</a:t>
                      </a:r>
                      <a:endParaRPr lang="en-US" sz="1200">
                        <a:latin typeface="Calibri"/>
                        <a:ea typeface="Calibri"/>
                        <a:cs typeface="Times New Roman"/>
                      </a:endParaRPr>
                    </a:p>
                    <a:p>
                      <a:pPr algn="ctr">
                        <a:spcAft>
                          <a:spcPts val="0"/>
                        </a:spcAft>
                      </a:pPr>
                      <a:r>
                        <a:rPr lang="sr-Cyrl-CS" sz="1200">
                          <a:latin typeface="Calibri"/>
                          <a:ea typeface="Calibri"/>
                          <a:cs typeface="Times New Roman"/>
                        </a:rPr>
                        <a:t>12.</a:t>
                      </a:r>
                      <a:endParaRPr lang="en-US" sz="1200">
                        <a:latin typeface="Calibri"/>
                        <a:ea typeface="Calibri"/>
                        <a:cs typeface="Times New Roman"/>
                      </a:endParaRPr>
                    </a:p>
                    <a:p>
                      <a:pPr algn="ctr">
                        <a:spcAft>
                          <a:spcPts val="0"/>
                        </a:spcAft>
                      </a:pPr>
                      <a:r>
                        <a:rPr lang="sr-Cyrl-CS" sz="1200">
                          <a:latin typeface="Calibri"/>
                          <a:ea typeface="Calibri"/>
                          <a:cs typeface="Times New Roman"/>
                        </a:rPr>
                        <a:t>13.</a:t>
                      </a:r>
                      <a:endParaRPr lang="en-US" sz="1200">
                        <a:latin typeface="Calibri"/>
                        <a:ea typeface="Calibri"/>
                        <a:cs typeface="Times New Roman"/>
                      </a:endParaRPr>
                    </a:p>
                    <a:p>
                      <a:pPr algn="ctr">
                        <a:spcAft>
                          <a:spcPts val="0"/>
                        </a:spcAft>
                      </a:pPr>
                      <a:r>
                        <a:rPr lang="sr-Cyrl-CS" sz="1200">
                          <a:latin typeface="Calibri"/>
                          <a:ea typeface="Calibri"/>
                          <a:cs typeface="Times New Roman"/>
                        </a:rPr>
                        <a:t>14.</a:t>
                      </a:r>
                      <a:endParaRPr lang="en-US" sz="1200">
                        <a:latin typeface="Calibri"/>
                        <a:ea typeface="Calibri"/>
                        <a:cs typeface="Times New Roman"/>
                      </a:endParaRPr>
                    </a:p>
                    <a:p>
                      <a:pPr algn="ctr">
                        <a:spcAft>
                          <a:spcPts val="0"/>
                        </a:spcAft>
                      </a:pPr>
                      <a:r>
                        <a:rPr lang="sr-Cyrl-CS" sz="1200">
                          <a:latin typeface="Calibri"/>
                          <a:ea typeface="Calibri"/>
                          <a:cs typeface="Times New Roman"/>
                        </a:rPr>
                        <a:t>15.</a:t>
                      </a:r>
                      <a:endParaRPr lang="en-US" sz="1200">
                        <a:latin typeface="Calibri"/>
                        <a:ea typeface="Calibri"/>
                        <a:cs typeface="Times New Roman"/>
                      </a:endParaRPr>
                    </a:p>
                    <a:p>
                      <a:pPr algn="ctr">
                        <a:spcAft>
                          <a:spcPts val="0"/>
                        </a:spcAft>
                      </a:pPr>
                      <a:r>
                        <a:rPr lang="sr-Cyrl-CS" sz="1200">
                          <a:latin typeface="Calibri"/>
                          <a:ea typeface="Calibri"/>
                          <a:cs typeface="Times New Roman"/>
                        </a:rPr>
                        <a:t>16.</a:t>
                      </a:r>
                      <a:endParaRPr lang="en-US" sz="1200">
                        <a:latin typeface="Calibri"/>
                        <a:ea typeface="Calibri"/>
                        <a:cs typeface="Times New Roman"/>
                      </a:endParaRPr>
                    </a:p>
                    <a:p>
                      <a:pPr algn="ctr">
                        <a:spcAft>
                          <a:spcPts val="0"/>
                        </a:spcAft>
                      </a:pPr>
                      <a:r>
                        <a:rPr lang="sr-Cyrl-CS" sz="1200">
                          <a:latin typeface="Calibri"/>
                          <a:ea typeface="Calibri"/>
                          <a:cs typeface="Times New Roman"/>
                        </a:rPr>
                        <a:t>17.</a:t>
                      </a:r>
                      <a:endParaRPr lang="en-US" sz="1200">
                        <a:latin typeface="Calibri"/>
                        <a:ea typeface="Calibri"/>
                        <a:cs typeface="Times New Roman"/>
                      </a:endParaRPr>
                    </a:p>
                    <a:p>
                      <a:pPr algn="ctr">
                        <a:spcAft>
                          <a:spcPts val="0"/>
                        </a:spcAft>
                      </a:pPr>
                      <a:r>
                        <a:rPr lang="sr-Cyrl-CS" sz="1200">
                          <a:latin typeface="Calibri"/>
                          <a:ea typeface="Calibri"/>
                          <a:cs typeface="Times New Roman"/>
                        </a:rPr>
                        <a:t>18.</a:t>
                      </a:r>
                      <a:endParaRPr lang="en-US" sz="1200">
                        <a:latin typeface="Calibri"/>
                        <a:ea typeface="Calibri"/>
                        <a:cs typeface="Times New Roman"/>
                      </a:endParaRPr>
                    </a:p>
                    <a:p>
                      <a:pPr algn="ctr">
                        <a:spcAft>
                          <a:spcPts val="0"/>
                        </a:spcAft>
                      </a:pPr>
                      <a:r>
                        <a:rPr lang="sr-Cyrl-CS" sz="1200">
                          <a:latin typeface="Calibri"/>
                          <a:ea typeface="Calibri"/>
                          <a:cs typeface="Times New Roman"/>
                        </a:rPr>
                        <a:t>19.</a:t>
                      </a:r>
                      <a:endParaRPr lang="en-US" sz="1200">
                        <a:latin typeface="Calibri"/>
                        <a:ea typeface="Calibri"/>
                        <a:cs typeface="Times New Roman"/>
                      </a:endParaRPr>
                    </a:p>
                    <a:p>
                      <a:pPr algn="ctr">
                        <a:spcAft>
                          <a:spcPts val="0"/>
                        </a:spcAft>
                      </a:pPr>
                      <a:r>
                        <a:rPr lang="sr-Cyrl-CS" sz="1200">
                          <a:latin typeface="Calibri"/>
                          <a:ea typeface="Calibri"/>
                          <a:cs typeface="Times New Roman"/>
                        </a:rPr>
                        <a:t>20.</a:t>
                      </a:r>
                      <a:endParaRPr lang="en-US" sz="1200">
                        <a:latin typeface="Calibri"/>
                        <a:ea typeface="Calibri"/>
                        <a:cs typeface="Times New Roman"/>
                      </a:endParaRPr>
                    </a:p>
                    <a:p>
                      <a:pPr algn="ctr">
                        <a:spcAft>
                          <a:spcPts val="0"/>
                        </a:spcAft>
                      </a:pPr>
                      <a:r>
                        <a:rPr lang="sr-Cyrl-CS" sz="1200">
                          <a:latin typeface="Calibri"/>
                          <a:ea typeface="Calibri"/>
                          <a:cs typeface="Times New Roman"/>
                        </a:rPr>
                        <a:t>21.</a:t>
                      </a:r>
                      <a:endParaRPr lang="en-US" sz="1200">
                        <a:latin typeface="Calibri"/>
                        <a:ea typeface="Calibri"/>
                        <a:cs typeface="Times New Roman"/>
                      </a:endParaRPr>
                    </a:p>
                    <a:p>
                      <a:pPr algn="ctr">
                        <a:spcAft>
                          <a:spcPts val="0"/>
                        </a:spcAft>
                      </a:pPr>
                      <a:r>
                        <a:rPr lang="sr-Cyrl-CS" sz="1200">
                          <a:latin typeface="Calibri"/>
                          <a:ea typeface="Calibri"/>
                          <a:cs typeface="Times New Roman"/>
                        </a:rPr>
                        <a:t>22.</a:t>
                      </a:r>
                      <a:endParaRPr lang="en-US" sz="1200">
                        <a:latin typeface="Calibri"/>
                        <a:ea typeface="Calibri"/>
                        <a:cs typeface="Times New Roman"/>
                      </a:endParaRPr>
                    </a:p>
                    <a:p>
                      <a:pPr algn="ctr">
                        <a:spcAft>
                          <a:spcPts val="0"/>
                        </a:spcAft>
                      </a:pPr>
                      <a:r>
                        <a:rPr lang="sr-Cyrl-CS" sz="1200">
                          <a:latin typeface="Calibri"/>
                          <a:ea typeface="Calibri"/>
                          <a:cs typeface="Times New Roman"/>
                        </a:rPr>
                        <a:t>23.</a:t>
                      </a:r>
                      <a:endParaRPr lang="en-US" sz="1200">
                        <a:latin typeface="Calibri"/>
                        <a:ea typeface="Calibri"/>
                        <a:cs typeface="Times New Roman"/>
                      </a:endParaRPr>
                    </a:p>
                    <a:p>
                      <a:pPr algn="ctr">
                        <a:spcAft>
                          <a:spcPts val="0"/>
                        </a:spcAft>
                      </a:pPr>
                      <a:r>
                        <a:rPr lang="sr-Cyrl-CS" sz="1200">
                          <a:latin typeface="Calibri"/>
                          <a:ea typeface="Calibri"/>
                          <a:cs typeface="Times New Roman"/>
                        </a:rPr>
                        <a:t>24.</a:t>
                      </a:r>
                      <a:endParaRPr lang="en-US" sz="1200">
                        <a:latin typeface="Calibri"/>
                        <a:ea typeface="Calibri"/>
                        <a:cs typeface="Times New Roman"/>
                      </a:endParaRPr>
                    </a:p>
                    <a:p>
                      <a:pPr algn="ctr">
                        <a:spcAft>
                          <a:spcPts val="0"/>
                        </a:spcAft>
                      </a:pPr>
                      <a:r>
                        <a:rPr lang="sr-Cyrl-CS" sz="1200">
                          <a:latin typeface="Calibri"/>
                          <a:ea typeface="Calibri"/>
                          <a:cs typeface="Times New Roman"/>
                        </a:rPr>
                        <a:t>25.</a:t>
                      </a:r>
                      <a:endParaRPr lang="en-US" sz="1200">
                        <a:latin typeface="Calibri"/>
                        <a:ea typeface="Calibri"/>
                        <a:cs typeface="Times New Roman"/>
                      </a:endParaRPr>
                    </a:p>
                    <a:p>
                      <a:pPr algn="ctr">
                        <a:spcAft>
                          <a:spcPts val="0"/>
                        </a:spcAft>
                      </a:pPr>
                      <a:r>
                        <a:rPr lang="sr-Cyrl-CS" sz="1200">
                          <a:latin typeface="Calibri"/>
                          <a:ea typeface="Calibri"/>
                          <a:cs typeface="Times New Roman"/>
                        </a:rPr>
                        <a:t>26.</a:t>
                      </a:r>
                      <a:endParaRPr lang="en-US" sz="1200">
                        <a:latin typeface="Calibri"/>
                        <a:ea typeface="Calibri"/>
                        <a:cs typeface="Times New Roman"/>
                      </a:endParaRPr>
                    </a:p>
                    <a:p>
                      <a:pPr algn="ctr">
                        <a:spcAft>
                          <a:spcPts val="0"/>
                        </a:spcAft>
                      </a:pPr>
                      <a:r>
                        <a:rPr lang="sr-Cyrl-CS" sz="1200">
                          <a:latin typeface="Calibri"/>
                          <a:ea typeface="Calibri"/>
                          <a:cs typeface="Times New Roman"/>
                        </a:rPr>
                        <a:t>27.</a:t>
                      </a:r>
                      <a:endParaRPr lang="en-US" sz="1200">
                        <a:latin typeface="Calibri"/>
                        <a:ea typeface="Calibri"/>
                        <a:cs typeface="Times New Roman"/>
                      </a:endParaRPr>
                    </a:p>
                    <a:p>
                      <a:pPr algn="ctr">
                        <a:spcAft>
                          <a:spcPts val="0"/>
                        </a:spcAft>
                      </a:pPr>
                      <a:r>
                        <a:rPr lang="sr-Cyrl-CS" sz="1200">
                          <a:latin typeface="Calibri"/>
                          <a:ea typeface="Calibri"/>
                          <a:cs typeface="Times New Roman"/>
                        </a:rPr>
                        <a:t>28.</a:t>
                      </a:r>
                      <a:endParaRPr lang="en-US" sz="1200">
                        <a:latin typeface="Calibri"/>
                        <a:ea typeface="Calibri"/>
                        <a:cs typeface="Times New Roman"/>
                      </a:endParaRPr>
                    </a:p>
                    <a:p>
                      <a:pPr algn="ctr">
                        <a:spcAft>
                          <a:spcPts val="0"/>
                        </a:spcAft>
                      </a:pPr>
                      <a:r>
                        <a:rPr lang="sr-Cyrl-CS" sz="1200">
                          <a:latin typeface="Calibri"/>
                          <a:ea typeface="Calibri"/>
                          <a:cs typeface="Times New Roman"/>
                        </a:rPr>
                        <a:t>29.</a:t>
                      </a:r>
                      <a:endParaRPr lang="en-US" sz="1200">
                        <a:latin typeface="Calibri"/>
                        <a:ea typeface="Calibri"/>
                        <a:cs typeface="Times New Roman"/>
                      </a:endParaRPr>
                    </a:p>
                    <a:p>
                      <a:pPr algn="ctr">
                        <a:spcAft>
                          <a:spcPts val="0"/>
                        </a:spcAft>
                      </a:pPr>
                      <a:r>
                        <a:rPr lang="sr-Cyrl-CS" sz="1200">
                          <a:latin typeface="Calibri"/>
                          <a:ea typeface="Calibri"/>
                          <a:cs typeface="Times New Roman"/>
                        </a:rPr>
                        <a:t>30.</a:t>
                      </a:r>
                      <a:endParaRPr lang="en-US" sz="1200">
                        <a:latin typeface="Calibri"/>
                        <a:ea typeface="Calibri"/>
                        <a:cs typeface="Times New Roman"/>
                      </a:endParaRPr>
                    </a:p>
                    <a:p>
                      <a:pPr algn="ctr">
                        <a:spcAft>
                          <a:spcPts val="0"/>
                        </a:spcAft>
                      </a:pPr>
                      <a:r>
                        <a:rPr lang="sr-Cyrl-CS" sz="1200">
                          <a:latin typeface="Calibri"/>
                          <a:ea typeface="Calibri"/>
                          <a:cs typeface="Times New Roman"/>
                        </a:rPr>
                        <a:t>31.</a:t>
                      </a:r>
                      <a:endParaRPr lang="en-US" sz="1200">
                        <a:latin typeface="Calibri"/>
                        <a:ea typeface="Calibri"/>
                        <a:cs typeface="Times New Roman"/>
                      </a:endParaRPr>
                    </a:p>
                  </a:txBody>
                  <a:tcPr marL="45263" marR="45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r-Cyrl-CS" sz="1200" dirty="0">
                          <a:latin typeface="Calibri"/>
                          <a:ea typeface="Calibri"/>
                          <a:cs typeface="Times New Roman"/>
                        </a:rPr>
                        <a:t>1. Planiranje proizvodnje</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1.1 Izrada plana proizvodnje </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1.4 </a:t>
                      </a:r>
                      <a:r>
                        <a:rPr lang="en-US" sz="1200" dirty="0">
                          <a:latin typeface="Calibri"/>
                          <a:ea typeface="Calibri"/>
                          <a:cs typeface="Times New Roman"/>
                        </a:rPr>
                        <a:t>I</a:t>
                      </a:r>
                      <a:r>
                        <a:rPr lang="sr-Cyrl-CS" sz="1200" dirty="0">
                          <a:latin typeface="Calibri"/>
                          <a:ea typeface="Calibri"/>
                          <a:cs typeface="Times New Roman"/>
                        </a:rPr>
                        <a:t>zrada ciljeva proizvodnje</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1.5 Analiza zahteva za proizvodnju</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1.6 Obezbeđivanje resursa (alata i sl.)</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2. Priprema proizvodnje</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2.1 Priprema radnog naloga</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2.2 Priprema radne liste</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2.3 Priprema operacijskog lista</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2.</a:t>
                      </a:r>
                      <a:r>
                        <a:rPr lang="sr-Latn-RS" sz="1200" dirty="0">
                          <a:latin typeface="Calibri"/>
                          <a:ea typeface="Calibri"/>
                          <a:cs typeface="Times New Roman"/>
                        </a:rPr>
                        <a:t>4</a:t>
                      </a:r>
                      <a:r>
                        <a:rPr lang="sr-Cyrl-CS" sz="1200" dirty="0">
                          <a:latin typeface="Calibri"/>
                          <a:ea typeface="Calibri"/>
                          <a:cs typeface="Times New Roman"/>
                        </a:rPr>
                        <a:t> Priprema pratećeg kartona proizvodnje</a:t>
                      </a:r>
                      <a:endParaRPr lang="en-US" sz="1200" dirty="0">
                        <a:latin typeface="Calibri"/>
                        <a:ea typeface="Calibri"/>
                        <a:cs typeface="Times New Roman"/>
                      </a:endParaRPr>
                    </a:p>
                    <a:p>
                      <a:pPr>
                        <a:spcAft>
                          <a:spcPts val="0"/>
                        </a:spcAft>
                      </a:pPr>
                      <a:r>
                        <a:rPr lang="sr-Latn-RS" sz="1200" dirty="0">
                          <a:latin typeface="Calibri"/>
                          <a:ea typeface="Calibri"/>
                          <a:cs typeface="Times New Roman"/>
                        </a:rPr>
                        <a:t>    2.5 Lansiranje</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3. Izrada proizvoda</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3.1 Izrada gumene smese</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3.2 Izrada plastične smese</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3.3 Ispitivanje i verifikacija urađene smese</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3.4 Skladištenje gotovih smesa</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3.5 Izdavanje smese</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3.6 Izrada poluproizvoda</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3.7 Kontrolisanje</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3.8 Vulkanizacija</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3.9 Kontrolisanje toka procesa izrade</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3.10 Završna obrada</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3.11 Kontrolisanje završne obrade</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3.12 Završna kontrola gotovih proizvoda</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3.13 Skladištenje gotovih proizvoda</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4. Postupanje sa neusaglašenim proizvodima</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4.1 Škartiranje</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4.2 Dorada </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6. Održavanje opreme</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6.1 Preventivno održavanje opreme</a:t>
                      </a:r>
                      <a:endParaRPr lang="en-US" sz="1200" dirty="0">
                        <a:latin typeface="Calibri"/>
                        <a:ea typeface="Calibri"/>
                        <a:cs typeface="Times New Roman"/>
                      </a:endParaRPr>
                    </a:p>
                    <a:p>
                      <a:pPr>
                        <a:spcAft>
                          <a:spcPts val="0"/>
                        </a:spcAft>
                      </a:pPr>
                      <a:r>
                        <a:rPr lang="sr-Cyrl-CS" sz="1200" dirty="0">
                          <a:latin typeface="Calibri"/>
                          <a:ea typeface="Calibri"/>
                          <a:cs typeface="Times New Roman"/>
                        </a:rPr>
                        <a:t>    6.2 Korektivno održavanje opreme</a:t>
                      </a:r>
                      <a:endParaRPr lang="en-US" sz="1200" dirty="0">
                        <a:latin typeface="Calibri"/>
                        <a:ea typeface="Calibri"/>
                        <a:cs typeface="Times New Roman"/>
                      </a:endParaRPr>
                    </a:p>
                  </a:txBody>
                  <a:tcPr marL="45263" marR="45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57200"/>
            <a:ext cx="8229600" cy="838200"/>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Latn-CS" sz="3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KATALOG PREDMETA RADA – USLUGE INŽENJERINGA</a:t>
            </a:r>
            <a:endParaRPr kumimoji="0" lang="en-US" sz="3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pic>
        <p:nvPicPr>
          <p:cNvPr id="287745" name="Picture 1"/>
          <p:cNvPicPr>
            <a:picLocks noChangeAspect="1" noChangeArrowheads="1"/>
          </p:cNvPicPr>
          <p:nvPr/>
        </p:nvPicPr>
        <p:blipFill>
          <a:blip r:embed="rId2" cstate="print"/>
          <a:srcRect l="22410" t="27188" r="22247" b="10797"/>
          <a:stretch>
            <a:fillRect/>
          </a:stretch>
        </p:blipFill>
        <p:spPr bwMode="auto">
          <a:xfrm>
            <a:off x="206977" y="1340768"/>
            <a:ext cx="8757511" cy="5517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57200"/>
            <a:ext cx="8229600" cy="838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Latn-CS" sz="3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KATALOG PROCESA – USLUGE INŽENJERINGA</a:t>
            </a:r>
            <a:endParaRPr kumimoji="0" lang="en-US" sz="3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pic>
        <p:nvPicPr>
          <p:cNvPr id="288770" name="Picture 2"/>
          <p:cNvPicPr>
            <a:picLocks noChangeAspect="1" noChangeArrowheads="1"/>
          </p:cNvPicPr>
          <p:nvPr/>
        </p:nvPicPr>
        <p:blipFill>
          <a:blip r:embed="rId2" cstate="print"/>
          <a:srcRect l="24624" t="26203" r="23907" b="7974"/>
          <a:stretch>
            <a:fillRect/>
          </a:stretch>
        </p:blipFill>
        <p:spPr bwMode="auto">
          <a:xfrm>
            <a:off x="755576" y="1340768"/>
            <a:ext cx="7673344" cy="5517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6632"/>
            <a:ext cx="8229600" cy="838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Latn-CS" sz="3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KATALOG PREDMETA RADA – MARKETING</a:t>
            </a:r>
            <a:endParaRPr kumimoji="0" lang="en-US" sz="3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pic>
        <p:nvPicPr>
          <p:cNvPr id="289794" name="Picture 2"/>
          <p:cNvPicPr>
            <a:picLocks noChangeAspect="1" noChangeArrowheads="1"/>
          </p:cNvPicPr>
          <p:nvPr/>
        </p:nvPicPr>
        <p:blipFill>
          <a:blip r:embed="rId2" cstate="print"/>
          <a:srcRect l="22410" t="39000" r="22247" b="44266"/>
          <a:stretch>
            <a:fillRect/>
          </a:stretch>
        </p:blipFill>
        <p:spPr bwMode="auto">
          <a:xfrm>
            <a:off x="107504" y="1196752"/>
            <a:ext cx="8895106" cy="1512168"/>
          </a:xfrm>
          <a:prstGeom prst="rect">
            <a:avLst/>
          </a:prstGeom>
          <a:noFill/>
          <a:ln w="9525">
            <a:noFill/>
            <a:miter lim="800000"/>
            <a:headEnd/>
            <a:tailEnd/>
          </a:ln>
        </p:spPr>
      </p:pic>
      <p:sp>
        <p:nvSpPr>
          <p:cNvPr id="4" name="Title 1"/>
          <p:cNvSpPr txBox="1">
            <a:spLocks/>
          </p:cNvSpPr>
          <p:nvPr/>
        </p:nvSpPr>
        <p:spPr>
          <a:xfrm>
            <a:off x="539552" y="2852936"/>
            <a:ext cx="8229600" cy="838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Latn-CS" sz="3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KATALOG PROCESA – MARKETING</a:t>
            </a:r>
            <a:endParaRPr kumimoji="0" lang="en-US" sz="3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pic>
        <p:nvPicPr>
          <p:cNvPr id="5" name="Picture 3"/>
          <p:cNvPicPr>
            <a:picLocks noChangeAspect="1" noChangeArrowheads="1"/>
          </p:cNvPicPr>
          <p:nvPr/>
        </p:nvPicPr>
        <p:blipFill>
          <a:blip r:embed="rId3" cstate="print"/>
          <a:srcRect l="24070" t="58687" r="23907" b="9813"/>
          <a:stretch>
            <a:fillRect/>
          </a:stretch>
        </p:blipFill>
        <p:spPr bwMode="auto">
          <a:xfrm>
            <a:off x="0" y="3717032"/>
            <a:ext cx="9095511" cy="3096344"/>
          </a:xfrm>
          <a:prstGeom prst="rect">
            <a:avLst/>
          </a:prstGeom>
          <a:noFill/>
          <a:ln w="9525">
            <a:noFill/>
            <a:miter lim="800000"/>
            <a:headEnd/>
            <a:tailEnd/>
          </a:ln>
        </p:spPr>
      </p:pic>
      <p:sp>
        <p:nvSpPr>
          <p:cNvPr id="6" name="TextBox 5"/>
          <p:cNvSpPr txBox="1"/>
          <p:nvPr/>
        </p:nvSpPr>
        <p:spPr>
          <a:xfrm>
            <a:off x="3563888" y="1844824"/>
            <a:ext cx="720080" cy="369332"/>
          </a:xfrm>
          <a:prstGeom prst="rect">
            <a:avLst/>
          </a:prstGeom>
          <a:noFill/>
        </p:spPr>
        <p:txBody>
          <a:bodyPr wrap="square" rtlCol="0">
            <a:spAutoFit/>
          </a:bodyPr>
          <a:lstStyle/>
          <a:p>
            <a:r>
              <a:rPr lang="sr-Latn-RS" b="1" dirty="0" smtClean="0">
                <a:solidFill>
                  <a:srgbClr val="FF0000"/>
                </a:solidFill>
              </a:rPr>
              <a:t>????</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9794"/>
                                        </p:tgtEl>
                                        <p:attrNameLst>
                                          <p:attrName>style.visibility</p:attrName>
                                        </p:attrNameLst>
                                      </p:cBhvr>
                                      <p:to>
                                        <p:strVal val="visible"/>
                                      </p:to>
                                    </p:set>
                                    <p:anim calcmode="lin" valueType="num">
                                      <p:cBhvr additive="base">
                                        <p:cTn id="7" dur="500" fill="hold"/>
                                        <p:tgtEl>
                                          <p:spTgt spid="289794"/>
                                        </p:tgtEl>
                                        <p:attrNameLst>
                                          <p:attrName>ppt_x</p:attrName>
                                        </p:attrNameLst>
                                      </p:cBhvr>
                                      <p:tavLst>
                                        <p:tav tm="0">
                                          <p:val>
                                            <p:strVal val="#ppt_x"/>
                                          </p:val>
                                        </p:tav>
                                        <p:tav tm="100000">
                                          <p:val>
                                            <p:strVal val="#ppt_x"/>
                                          </p:val>
                                        </p:tav>
                                      </p:tavLst>
                                    </p:anim>
                                    <p:anim calcmode="lin" valueType="num">
                                      <p:cBhvr additive="base">
                                        <p:cTn id="8" dur="500" fill="hold"/>
                                        <p:tgtEl>
                                          <p:spTgt spid="2897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ppt_x"/>
                                          </p:val>
                                        </p:tav>
                                        <p:tav tm="100000">
                                          <p:val>
                                            <p:strVal val="#ppt_x"/>
                                          </p:val>
                                        </p:tav>
                                      </p:tavLst>
                                    </p:anim>
                                    <p:anim calcmode="lin" valueType="num">
                                      <p:cBhvr additive="base">
                                        <p:cTn id="19"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i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457200" y="457200"/>
            <a:ext cx="8229600" cy="838200"/>
          </a:xfrm>
        </p:spPr>
        <p:txBody>
          <a:bodyPr>
            <a:normAutofit/>
          </a:bodyPr>
          <a:lstStyle/>
          <a:p>
            <a:pPr eaLnBrk="1" hangingPunct="1"/>
            <a:r>
              <a:rPr lang="sr-Latn-CS" sz="3600" dirty="0" smtClean="0">
                <a:effectLst>
                  <a:outerShdw blurRad="38100" dist="38100" dir="2700000" algn="tl">
                    <a:srgbClr val="000000">
                      <a:alpha val="43137"/>
                    </a:srgbClr>
                  </a:outerShdw>
                </a:effectLst>
              </a:rPr>
              <a:t>PROCESNI PRISTUP</a:t>
            </a:r>
            <a:endParaRPr lang="en-US" sz="3600" dirty="0" smtClean="0">
              <a:effectLst>
                <a:outerShdw blurRad="38100" dist="38100" dir="2700000" algn="tl">
                  <a:srgbClr val="000000">
                    <a:alpha val="43137"/>
                  </a:srgbClr>
                </a:outerShdw>
              </a:effectLst>
            </a:endParaRPr>
          </a:p>
        </p:txBody>
      </p:sp>
      <p:sp>
        <p:nvSpPr>
          <p:cNvPr id="29699" name="Content Placeholder 2"/>
          <p:cNvSpPr>
            <a:spLocks noGrp="1"/>
          </p:cNvSpPr>
          <p:nvPr>
            <p:ph idx="4294967295"/>
          </p:nvPr>
        </p:nvSpPr>
        <p:spPr>
          <a:xfrm>
            <a:off x="457200" y="2132856"/>
            <a:ext cx="8229600" cy="3484984"/>
          </a:xfrm>
        </p:spPr>
        <p:txBody>
          <a:bodyPr>
            <a:normAutofit/>
          </a:bodyPr>
          <a:lstStyle/>
          <a:p>
            <a:pPr eaLnBrk="1" hangingPunct="1">
              <a:lnSpc>
                <a:spcPct val="80000"/>
              </a:lnSpc>
            </a:pPr>
            <a:r>
              <a:rPr lang="sr-Latn-CS" sz="2400" dirty="0" smtClean="0"/>
              <a:t>Suština: unaprediti način organizovanja posla, i posao učiniti efektivnijim i efikasnijim;</a:t>
            </a:r>
          </a:p>
          <a:p>
            <a:pPr eaLnBrk="1" hangingPunct="1">
              <a:lnSpc>
                <a:spcPct val="80000"/>
              </a:lnSpc>
            </a:pPr>
            <a:r>
              <a:rPr lang="sr-Latn-CS" sz="2400" dirty="0" smtClean="0"/>
              <a:t>Zahteva usvajanje radikalno novog (ali potpuno logičnog) načina na koji poslovni sistem posmatra svoje aktivnosti;</a:t>
            </a:r>
          </a:p>
          <a:p>
            <a:pPr eaLnBrk="1" hangingPunct="1">
              <a:lnSpc>
                <a:spcPct val="80000"/>
              </a:lnSpc>
            </a:pPr>
            <a:r>
              <a:rPr lang="sr-Latn-CS" sz="2400" dirty="0" smtClean="0"/>
              <a:t>Podrazumeva </a:t>
            </a:r>
            <a:r>
              <a:rPr lang="sr-Latn-CS" sz="2400" b="1" i="1" dirty="0" smtClean="0">
                <a:solidFill>
                  <a:srgbClr val="FF0000"/>
                </a:solidFill>
              </a:rPr>
              <a:t>identifikovanje, razumevanje i upravljanje poslovnim procesima kompanije</a:t>
            </a:r>
            <a:r>
              <a:rPr lang="sr-Latn-CS" sz="2400" dirty="0" smtClean="0"/>
              <a:t>;</a:t>
            </a:r>
          </a:p>
          <a:p>
            <a:pPr eaLnBrk="1" hangingPunct="1">
              <a:lnSpc>
                <a:spcPct val="80000"/>
              </a:lnSpc>
            </a:pPr>
            <a:r>
              <a:rPr lang="sr-Latn-CS" sz="2400" dirty="0" smtClean="0"/>
              <a:t>Ti procesi već postoje u okviru poslovnog sistema (pomoću tih procesa se odvija svakodnevno poslovanje), ali su oni nevidljivi. Zato je menadžerima teško da ih prepoznaju i da njima upravljaju;</a:t>
            </a:r>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5536" y="260648"/>
            <a:ext cx="8229600" cy="838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Latn-CS" sz="3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KATALOG PREDMETA RADA – RAZVOJ</a:t>
            </a:r>
            <a:endParaRPr kumimoji="0" lang="en-US" sz="3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pic>
        <p:nvPicPr>
          <p:cNvPr id="291842" name="Picture 2"/>
          <p:cNvPicPr>
            <a:picLocks noChangeAspect="1" noChangeArrowheads="1"/>
          </p:cNvPicPr>
          <p:nvPr/>
        </p:nvPicPr>
        <p:blipFill>
          <a:blip r:embed="rId2" cstate="print"/>
          <a:srcRect l="22410" t="42457" r="22247" b="38360"/>
          <a:stretch>
            <a:fillRect/>
          </a:stretch>
        </p:blipFill>
        <p:spPr bwMode="auto">
          <a:xfrm>
            <a:off x="-36512" y="2852936"/>
            <a:ext cx="9144001" cy="1782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57200"/>
            <a:ext cx="8229600" cy="838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Latn-CS" sz="3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KATALOG PROCESA – RAZVOJ</a:t>
            </a:r>
            <a:endParaRPr kumimoji="0" lang="en-US" sz="3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pic>
        <p:nvPicPr>
          <p:cNvPr id="292866" name="Picture 2"/>
          <p:cNvPicPr>
            <a:picLocks noChangeAspect="1" noChangeArrowheads="1"/>
          </p:cNvPicPr>
          <p:nvPr/>
        </p:nvPicPr>
        <p:blipFill>
          <a:blip r:embed="rId2" cstate="print"/>
          <a:srcRect l="24624" t="23250" r="23907" b="9813"/>
          <a:stretch>
            <a:fillRect/>
          </a:stretch>
        </p:blipFill>
        <p:spPr bwMode="auto">
          <a:xfrm>
            <a:off x="770790" y="1340768"/>
            <a:ext cx="7545626" cy="5517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57200"/>
            <a:ext cx="8229600" cy="838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Latn-CS" sz="3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KATALOG PROCESA</a:t>
            </a:r>
            <a:endParaRPr kumimoji="0" lang="en-US" sz="3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pic>
        <p:nvPicPr>
          <p:cNvPr id="293890" name="Picture 2"/>
          <p:cNvPicPr>
            <a:picLocks noChangeAspect="1" noChangeArrowheads="1"/>
          </p:cNvPicPr>
          <p:nvPr/>
        </p:nvPicPr>
        <p:blipFill>
          <a:blip r:embed="rId2" cstate="print"/>
          <a:srcRect l="21303" t="23250" r="20877" b="7974"/>
          <a:stretch>
            <a:fillRect/>
          </a:stretch>
        </p:blipFill>
        <p:spPr bwMode="auto">
          <a:xfrm>
            <a:off x="319398" y="1124744"/>
            <a:ext cx="8573082" cy="5733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57200"/>
            <a:ext cx="8229600" cy="838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Latn-CS" sz="3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KLASIFIKACIJA PROCESA</a:t>
            </a:r>
            <a:endParaRPr kumimoji="0" lang="en-US" sz="3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pic>
        <p:nvPicPr>
          <p:cNvPr id="4" name="Picture 5"/>
          <p:cNvPicPr>
            <a:picLocks noChangeAspect="1" noChangeArrowheads="1"/>
          </p:cNvPicPr>
          <p:nvPr/>
        </p:nvPicPr>
        <p:blipFill>
          <a:blip r:embed="rId2" cstate="print"/>
          <a:srcRect l="6853" t="18056" r="6982" b="6142"/>
          <a:stretch>
            <a:fillRect/>
          </a:stretch>
        </p:blipFill>
        <p:spPr bwMode="auto">
          <a:xfrm>
            <a:off x="323850" y="1255538"/>
            <a:ext cx="8424863" cy="555783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7950" y="457200"/>
            <a:ext cx="8856663" cy="595313"/>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Latn-C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DRUGI DEO PROJEKTNOG ZADATKA</a:t>
            </a: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3" name="TextBox 2"/>
          <p:cNvSpPr txBox="1"/>
          <p:nvPr/>
        </p:nvSpPr>
        <p:spPr>
          <a:xfrm>
            <a:off x="395536" y="1340768"/>
            <a:ext cx="8424936" cy="3477875"/>
          </a:xfrm>
          <a:prstGeom prst="rect">
            <a:avLst/>
          </a:prstGeom>
          <a:noFill/>
        </p:spPr>
        <p:txBody>
          <a:bodyPr wrap="square" rtlCol="0">
            <a:spAutoFit/>
          </a:bodyPr>
          <a:lstStyle/>
          <a:p>
            <a:pPr marL="231775" indent="-231775">
              <a:buFont typeface="Arial" pitchFamily="34" charset="0"/>
              <a:buChar char="•"/>
            </a:pPr>
            <a:r>
              <a:rPr lang="x-none" sz="2000" dirty="0" smtClean="0"/>
              <a:t>POTREBNO URADITI:</a:t>
            </a:r>
          </a:p>
          <a:p>
            <a:pPr marL="688975" lvl="1" indent="-231775">
              <a:buFont typeface="Arial" pitchFamily="34" charset="0"/>
              <a:buChar char="•"/>
            </a:pPr>
            <a:r>
              <a:rPr lang="sr-Latn-RS" sz="2000" dirty="0" smtClean="0"/>
              <a:t>Katalog procesa za svaki od podsistema koji stvaraju vrednost za korisnika </a:t>
            </a:r>
            <a:r>
              <a:rPr lang="sr-Latn-RS" sz="2000" dirty="0" smtClean="0"/>
              <a:t>(svih podsistema za koje su u prvom delu projektnog zadatka napravljeni katalozi predmeta rada) - formular </a:t>
            </a:r>
            <a:r>
              <a:rPr lang="sr-Latn-RS" sz="2000" dirty="0" smtClean="0"/>
              <a:t>dostupan na sajtu predmeta;</a:t>
            </a:r>
          </a:p>
          <a:p>
            <a:pPr marL="688975" lvl="1" indent="-231775">
              <a:buFont typeface="Arial" pitchFamily="34" charset="0"/>
              <a:buChar char="•"/>
            </a:pPr>
            <a:r>
              <a:rPr lang="sr-Latn-RS" sz="2000" dirty="0" smtClean="0"/>
              <a:t>Klasifikacija procesa sa stanovišta učešća kreativnog, odnosno rutinskog rada.</a:t>
            </a:r>
            <a:endParaRPr lang="x-none" sz="2000" dirty="0" smtClean="0"/>
          </a:p>
          <a:p>
            <a:pPr marL="231775" indent="-231775">
              <a:buFont typeface="Arial" pitchFamily="34" charset="0"/>
              <a:buChar char="•"/>
            </a:pPr>
            <a:r>
              <a:rPr lang="x-none" sz="2000" dirty="0" smtClean="0"/>
              <a:t>ROK</a:t>
            </a:r>
            <a:r>
              <a:rPr lang="x-none" sz="2000" smtClean="0"/>
              <a:t>: </a:t>
            </a:r>
            <a:r>
              <a:rPr lang="sr-Latn-RS" sz="2000" b="1" dirty="0" smtClean="0">
                <a:solidFill>
                  <a:srgbClr val="FF0000"/>
                </a:solidFill>
              </a:rPr>
              <a:t>14</a:t>
            </a:r>
            <a:r>
              <a:rPr lang="x-none" sz="2000" b="1" smtClean="0">
                <a:solidFill>
                  <a:srgbClr val="FF0000"/>
                </a:solidFill>
              </a:rPr>
              <a:t>.11.201</a:t>
            </a:r>
            <a:r>
              <a:rPr lang="sr-Latn-RS" sz="2000" b="1" dirty="0" smtClean="0">
                <a:solidFill>
                  <a:srgbClr val="FF0000"/>
                </a:solidFill>
              </a:rPr>
              <a:t>8</a:t>
            </a:r>
            <a:r>
              <a:rPr lang="x-none" sz="2000" b="1" smtClean="0">
                <a:solidFill>
                  <a:srgbClr val="FF0000"/>
                </a:solidFill>
              </a:rPr>
              <a:t>.</a:t>
            </a:r>
            <a:r>
              <a:rPr lang="sr-Latn-RS" sz="2000" b="1" dirty="0" smtClean="0">
                <a:solidFill>
                  <a:srgbClr val="FF0000"/>
                </a:solidFill>
              </a:rPr>
              <a:t>, </a:t>
            </a:r>
            <a:r>
              <a:rPr lang="x-none" sz="2000" b="1" smtClean="0">
                <a:solidFill>
                  <a:srgbClr val="FF0000"/>
                </a:solidFill>
              </a:rPr>
              <a:t>predavanje </a:t>
            </a:r>
            <a:r>
              <a:rPr lang="x-none" sz="2000" b="1" dirty="0" smtClean="0">
                <a:solidFill>
                  <a:srgbClr val="FF0000"/>
                </a:solidFill>
              </a:rPr>
              <a:t>u terminu vežbi;</a:t>
            </a:r>
          </a:p>
          <a:p>
            <a:pPr marL="231775" indent="-231775">
              <a:buFont typeface="Arial" pitchFamily="34" charset="0"/>
              <a:buChar char="•"/>
            </a:pPr>
            <a:r>
              <a:rPr lang="x-none" sz="2000" dirty="0" smtClean="0"/>
              <a:t>ELEMENTI ZA OCENJIVANJE:</a:t>
            </a:r>
          </a:p>
          <a:p>
            <a:pPr marL="688975" lvl="1" indent="-231775">
              <a:buFont typeface="Arial" pitchFamily="34" charset="0"/>
              <a:buChar char="•"/>
            </a:pPr>
            <a:r>
              <a:rPr lang="en-US" sz="2000" dirty="0" smtClean="0"/>
              <a:t>P</a:t>
            </a:r>
            <a:r>
              <a:rPr lang="x-none" sz="2000" dirty="0" smtClean="0"/>
              <a:t>oštovanje rokova;</a:t>
            </a:r>
          </a:p>
          <a:p>
            <a:pPr marL="688975" lvl="1" indent="-231775">
              <a:buFont typeface="Arial" pitchFamily="34" charset="0"/>
              <a:buChar char="•"/>
            </a:pPr>
            <a:r>
              <a:rPr lang="en-US" sz="2000" dirty="0" smtClean="0"/>
              <a:t>K</a:t>
            </a:r>
            <a:r>
              <a:rPr lang="x-none" sz="2000" dirty="0" smtClean="0"/>
              <a:t>ompletnost rešenja;</a:t>
            </a:r>
          </a:p>
          <a:p>
            <a:pPr marL="688975" lvl="1" indent="-231775">
              <a:buFont typeface="Arial" pitchFamily="34" charset="0"/>
              <a:buChar char="•"/>
            </a:pPr>
            <a:r>
              <a:rPr lang="en-US" sz="2000" dirty="0" smtClean="0"/>
              <a:t>V</a:t>
            </a:r>
            <a:r>
              <a:rPr lang="x-none" sz="2000" dirty="0" smtClean="0"/>
              <a:t>aljanost rešenja;</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87337" y="908720"/>
            <a:ext cx="8856663" cy="595313"/>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Latn-C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DRUGI </a:t>
            </a:r>
            <a:r>
              <a:rPr kumimoji="0" lang="sr-Latn-C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DEO PROJEKTNOG ZADATKA – 20 poena</a:t>
            </a: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graphicFrame>
        <p:nvGraphicFramePr>
          <p:cNvPr id="4" name="Table 3"/>
          <p:cNvGraphicFramePr>
            <a:graphicFrameLocks noGrp="1"/>
          </p:cNvGraphicFramePr>
          <p:nvPr/>
        </p:nvGraphicFramePr>
        <p:xfrm>
          <a:off x="714348" y="2500306"/>
          <a:ext cx="7200800" cy="1651000"/>
        </p:xfrm>
        <a:graphic>
          <a:graphicData uri="http://schemas.openxmlformats.org/drawingml/2006/table">
            <a:tbl>
              <a:tblPr firstRow="1" bandRow="1">
                <a:tableStyleId>{85BE263C-DBD7-4A20-BB59-AAB30ACAA65A}</a:tableStyleId>
              </a:tblPr>
              <a:tblGrid>
                <a:gridCol w="6366685"/>
                <a:gridCol w="834115"/>
              </a:tblGrid>
              <a:tr h="370840">
                <a:tc>
                  <a:txBody>
                    <a:bodyPr/>
                    <a:lstStyle/>
                    <a:p>
                      <a:r>
                        <a:rPr lang="sr-Latn-RS" dirty="0" smtClean="0"/>
                        <a:t>Deo</a:t>
                      </a:r>
                      <a:r>
                        <a:rPr lang="sr-Latn-RS" baseline="0" dirty="0" smtClean="0"/>
                        <a:t> </a:t>
                      </a:r>
                      <a:endParaRPr lang="en-US" dirty="0"/>
                    </a:p>
                  </a:txBody>
                  <a:tcPr/>
                </a:tc>
                <a:tc>
                  <a:txBody>
                    <a:bodyPr/>
                    <a:lstStyle/>
                    <a:p>
                      <a:r>
                        <a:rPr lang="sr-Latn-RS" dirty="0" smtClean="0"/>
                        <a:t>Poeni</a:t>
                      </a:r>
                      <a:endParaRPr lang="en-US" dirty="0"/>
                    </a:p>
                  </a:txBody>
                  <a:tcPr/>
                </a:tc>
              </a:tr>
              <a:tr h="370840">
                <a:tc>
                  <a:txBody>
                    <a:bodyPr/>
                    <a:lstStyle/>
                    <a:p>
                      <a:r>
                        <a:rPr lang="sr-Latn-RS" sz="1800" dirty="0" smtClean="0"/>
                        <a:t>Katalog procesa za svaki od podsistema koji stvaraju vrednost za korisnika </a:t>
                      </a:r>
                      <a:endParaRPr lang="en-US" dirty="0"/>
                    </a:p>
                  </a:txBody>
                  <a:tcPr/>
                </a:tc>
                <a:tc>
                  <a:txBody>
                    <a:bodyPr/>
                    <a:lstStyle/>
                    <a:p>
                      <a:r>
                        <a:rPr lang="sr-Latn-RS" sz="1800" dirty="0" smtClean="0">
                          <a:effectLst>
                            <a:outerShdw blurRad="38100" dist="38100" dir="2700000" algn="tl">
                              <a:srgbClr val="000000">
                                <a:alpha val="43137"/>
                              </a:srgbClr>
                            </a:outerShdw>
                          </a:effectLst>
                        </a:rPr>
                        <a:t>4*4</a:t>
                      </a:r>
                      <a:endParaRPr lang="en-US" dirty="0">
                        <a:solidFill>
                          <a:schemeClr val="tx1"/>
                        </a:solidFill>
                      </a:endParaRPr>
                    </a:p>
                  </a:txBody>
                  <a:tcPr/>
                </a:tc>
              </a:tr>
              <a:tr h="370840">
                <a:tc>
                  <a:txBody>
                    <a:bodyPr/>
                    <a:lstStyle/>
                    <a:p>
                      <a:r>
                        <a:rPr lang="sr-Latn-RS" sz="1800" dirty="0" smtClean="0"/>
                        <a:t>Klasifikacija procesa sa stanovišta učešća kreativnog, odnosno rutinskog rada</a:t>
                      </a:r>
                      <a:endParaRPr lang="en-US" dirty="0"/>
                    </a:p>
                  </a:txBody>
                  <a:tcPr/>
                </a:tc>
                <a:tc>
                  <a:txBody>
                    <a:bodyPr/>
                    <a:lstStyle/>
                    <a:p>
                      <a:r>
                        <a:rPr lang="sr-Latn-RS" sz="1800" dirty="0" smtClean="0">
                          <a:effectLst>
                            <a:outerShdw blurRad="38100" dist="38100" dir="2700000" algn="tl">
                              <a:srgbClr val="000000">
                                <a:alpha val="43137"/>
                              </a:srgbClr>
                            </a:outerShdw>
                          </a:effectLst>
                        </a:rPr>
                        <a:t>4</a:t>
                      </a:r>
                      <a:endParaRPr lang="en-US"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idx="4294967295"/>
          </p:nvPr>
        </p:nvSpPr>
        <p:spPr/>
        <p:txBody>
          <a:bodyPr>
            <a:normAutofit/>
          </a:bodyPr>
          <a:lstStyle/>
          <a:p>
            <a:pPr eaLnBrk="1" hangingPunct="1"/>
            <a:r>
              <a:rPr lang="sr-Latn-CS" sz="3600" dirty="0" smtClean="0">
                <a:effectLst>
                  <a:outerShdw blurRad="38100" dist="38100" dir="2700000" algn="tl">
                    <a:srgbClr val="000000">
                      <a:alpha val="43137"/>
                    </a:srgbClr>
                  </a:outerShdw>
                </a:effectLst>
              </a:rPr>
              <a:t>KAKO IDENTIFIKOVATI PROCES</a:t>
            </a:r>
            <a:endParaRPr lang="en-US" sz="3600" dirty="0" smtClean="0">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1955800"/>
            <a:ext cx="8229600" cy="1689224"/>
          </a:xfrm>
        </p:spPr>
        <p:txBody>
          <a:bodyPr>
            <a:normAutofit/>
          </a:bodyPr>
          <a:lstStyle/>
          <a:p>
            <a:pPr eaLnBrk="1" hangingPunct="1">
              <a:lnSpc>
                <a:spcPct val="90000"/>
              </a:lnSpc>
              <a:defRPr/>
            </a:pPr>
            <a:r>
              <a:rPr lang="sr-Latn-CS" sz="2400" dirty="0" smtClean="0"/>
              <a:t>ISO 9000:2008 Sistemi menadžmenta kvalitetom – osnove i rečnik: skup međusobno povezanih ili međusobno delujućih aktivnosti koji pretvara ulazne elemente u izlazne elemente (SRPS ISO 9000:2008);</a:t>
            </a:r>
          </a:p>
        </p:txBody>
      </p:sp>
      <p:sp>
        <p:nvSpPr>
          <p:cNvPr id="102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n-US">
              <a:latin typeface="Calibri" pitchFamily="34" charset="0"/>
            </a:endParaRPr>
          </a:p>
        </p:txBody>
      </p:sp>
      <p:graphicFrame>
        <p:nvGraphicFramePr>
          <p:cNvPr id="1026" name="Object 1"/>
          <p:cNvGraphicFramePr>
            <a:graphicFrameLocks noChangeAspect="1"/>
          </p:cNvGraphicFramePr>
          <p:nvPr/>
        </p:nvGraphicFramePr>
        <p:xfrm>
          <a:off x="381000" y="4572000"/>
          <a:ext cx="8501063" cy="1371600"/>
        </p:xfrm>
        <a:graphic>
          <a:graphicData uri="http://schemas.openxmlformats.org/presentationml/2006/ole">
            <p:oleObj spid="_x0000_s227330" name="Visio" r:id="rId3" imgW="5898980" imgH="949192" progId="Visio.Drawing.11">
              <p:embed/>
            </p:oleObj>
          </a:graphicData>
        </a:graphic>
      </p:graphicFrame>
      <p:sp>
        <p:nvSpPr>
          <p:cNvPr id="6" name="Oval 5"/>
          <p:cNvSpPr/>
          <p:nvPr/>
        </p:nvSpPr>
        <p:spPr>
          <a:xfrm>
            <a:off x="6948264" y="4869160"/>
            <a:ext cx="151216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rved Right Arrow 6"/>
          <p:cNvSpPr/>
          <p:nvPr/>
        </p:nvSpPr>
        <p:spPr>
          <a:xfrm rot="5794453">
            <a:off x="5865050" y="2557246"/>
            <a:ext cx="731520" cy="3185976"/>
          </a:xfrm>
          <a:prstGeom prst="curvedRightArrow">
            <a:avLst>
              <a:gd name="adj1" fmla="val 20593"/>
              <a:gd name="adj2" fmla="val 52179"/>
              <a:gd name="adj3" fmla="val 293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idx="4294967295"/>
          </p:nvPr>
        </p:nvSpPr>
        <p:spPr/>
        <p:txBody>
          <a:bodyPr>
            <a:normAutofit/>
          </a:bodyPr>
          <a:lstStyle/>
          <a:p>
            <a:pPr eaLnBrk="1" hangingPunct="1"/>
            <a:r>
              <a:rPr lang="sr-Latn-CS" sz="3600" dirty="0" smtClean="0">
                <a:effectLst>
                  <a:outerShdw blurRad="38100" dist="38100" dir="2700000" algn="tl">
                    <a:srgbClr val="000000">
                      <a:alpha val="43137"/>
                    </a:srgbClr>
                  </a:outerShdw>
                </a:effectLst>
              </a:rPr>
              <a:t>PREDMET RADA = PROCES?</a:t>
            </a:r>
            <a:endParaRPr lang="en-US" sz="3600" dirty="0" smtClean="0">
              <a:effectLst>
                <a:outerShdw blurRad="38100" dist="38100" dir="2700000" algn="tl">
                  <a:srgbClr val="000000">
                    <a:alpha val="43137"/>
                  </a:srgbClr>
                </a:outerShdw>
              </a:effectLst>
            </a:endParaRPr>
          </a:p>
        </p:txBody>
      </p:sp>
      <p:sp>
        <p:nvSpPr>
          <p:cNvPr id="102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n-US">
              <a:latin typeface="Calibri" pitchFamily="34" charset="0"/>
            </a:endParaRPr>
          </a:p>
        </p:txBody>
      </p:sp>
      <p:sp>
        <p:nvSpPr>
          <p:cNvPr id="8" name="TextBox 7"/>
          <p:cNvSpPr txBox="1"/>
          <p:nvPr/>
        </p:nvSpPr>
        <p:spPr>
          <a:xfrm>
            <a:off x="323528" y="1916832"/>
            <a:ext cx="1584176" cy="523220"/>
          </a:xfrm>
          <a:prstGeom prst="rect">
            <a:avLst/>
          </a:prstGeom>
          <a:noFill/>
        </p:spPr>
        <p:txBody>
          <a:bodyPr wrap="square" rtlCol="0">
            <a:spAutoFit/>
          </a:bodyPr>
          <a:lstStyle/>
          <a:p>
            <a:r>
              <a:rPr lang="sr-Latn-RS" sz="2800" dirty="0" smtClean="0"/>
              <a:t>PROCES</a:t>
            </a:r>
            <a:endParaRPr lang="en-US" sz="2800" dirty="0"/>
          </a:p>
        </p:txBody>
      </p:sp>
      <p:sp>
        <p:nvSpPr>
          <p:cNvPr id="9" name="Right Arrow 8"/>
          <p:cNvSpPr/>
          <p:nvPr/>
        </p:nvSpPr>
        <p:spPr>
          <a:xfrm>
            <a:off x="2195736" y="19168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779912" y="1916832"/>
            <a:ext cx="3600400" cy="523220"/>
          </a:xfrm>
          <a:prstGeom prst="rect">
            <a:avLst/>
          </a:prstGeom>
          <a:noFill/>
        </p:spPr>
        <p:txBody>
          <a:bodyPr wrap="square" rtlCol="0">
            <a:spAutoFit/>
          </a:bodyPr>
          <a:lstStyle/>
          <a:p>
            <a:r>
              <a:rPr lang="sr-Latn-RS" sz="2800" dirty="0" smtClean="0"/>
              <a:t>PREDMET RADA</a:t>
            </a:r>
            <a:endParaRPr lang="en-US" sz="2800" dirty="0"/>
          </a:p>
        </p:txBody>
      </p:sp>
      <p:sp>
        <p:nvSpPr>
          <p:cNvPr id="11" name="TextBox 10"/>
          <p:cNvSpPr txBox="1"/>
          <p:nvPr/>
        </p:nvSpPr>
        <p:spPr>
          <a:xfrm>
            <a:off x="323528" y="3717032"/>
            <a:ext cx="1584176" cy="523220"/>
          </a:xfrm>
          <a:prstGeom prst="rect">
            <a:avLst/>
          </a:prstGeom>
          <a:noFill/>
        </p:spPr>
        <p:txBody>
          <a:bodyPr wrap="square" rtlCol="0">
            <a:spAutoFit/>
          </a:bodyPr>
          <a:lstStyle/>
          <a:p>
            <a:r>
              <a:rPr lang="sr-Latn-RS" sz="2800" dirty="0" smtClean="0"/>
              <a:t>PROCES</a:t>
            </a:r>
            <a:endParaRPr lang="en-US" sz="2800" dirty="0"/>
          </a:p>
        </p:txBody>
      </p:sp>
      <p:sp>
        <p:nvSpPr>
          <p:cNvPr id="12" name="TextBox 11"/>
          <p:cNvSpPr txBox="1"/>
          <p:nvPr/>
        </p:nvSpPr>
        <p:spPr>
          <a:xfrm>
            <a:off x="323528" y="4509120"/>
            <a:ext cx="1584176" cy="523220"/>
          </a:xfrm>
          <a:prstGeom prst="rect">
            <a:avLst/>
          </a:prstGeom>
          <a:noFill/>
        </p:spPr>
        <p:txBody>
          <a:bodyPr wrap="square" rtlCol="0">
            <a:spAutoFit/>
          </a:bodyPr>
          <a:lstStyle/>
          <a:p>
            <a:r>
              <a:rPr lang="sr-Latn-RS" sz="2800" dirty="0" smtClean="0"/>
              <a:t>PROCES</a:t>
            </a:r>
            <a:endParaRPr lang="en-US" sz="2800" dirty="0"/>
          </a:p>
        </p:txBody>
      </p:sp>
      <p:sp>
        <p:nvSpPr>
          <p:cNvPr id="13" name="TextBox 12"/>
          <p:cNvSpPr txBox="1"/>
          <p:nvPr/>
        </p:nvSpPr>
        <p:spPr>
          <a:xfrm>
            <a:off x="323528" y="2924944"/>
            <a:ext cx="1584176" cy="523220"/>
          </a:xfrm>
          <a:prstGeom prst="rect">
            <a:avLst/>
          </a:prstGeom>
          <a:noFill/>
        </p:spPr>
        <p:txBody>
          <a:bodyPr wrap="square" rtlCol="0">
            <a:spAutoFit/>
          </a:bodyPr>
          <a:lstStyle/>
          <a:p>
            <a:r>
              <a:rPr lang="sr-Latn-RS" sz="2800" dirty="0" smtClean="0"/>
              <a:t>PROCES</a:t>
            </a:r>
            <a:endParaRPr lang="en-US" sz="2800" dirty="0"/>
          </a:p>
        </p:txBody>
      </p:sp>
      <p:sp>
        <p:nvSpPr>
          <p:cNvPr id="14" name="TextBox 13"/>
          <p:cNvSpPr txBox="1"/>
          <p:nvPr/>
        </p:nvSpPr>
        <p:spPr>
          <a:xfrm>
            <a:off x="3779912" y="3645024"/>
            <a:ext cx="3600400" cy="523220"/>
          </a:xfrm>
          <a:prstGeom prst="rect">
            <a:avLst/>
          </a:prstGeom>
          <a:noFill/>
        </p:spPr>
        <p:txBody>
          <a:bodyPr wrap="square" rtlCol="0">
            <a:spAutoFit/>
          </a:bodyPr>
          <a:lstStyle/>
          <a:p>
            <a:r>
              <a:rPr lang="sr-Latn-RS" sz="2800" dirty="0" smtClean="0"/>
              <a:t>PREDMET RADA</a:t>
            </a:r>
            <a:endParaRPr lang="en-US" sz="2800" dirty="0"/>
          </a:p>
        </p:txBody>
      </p:sp>
      <p:sp>
        <p:nvSpPr>
          <p:cNvPr id="15" name="Right Arrow 14"/>
          <p:cNvSpPr/>
          <p:nvPr/>
        </p:nvSpPr>
        <p:spPr>
          <a:xfrm rot="20448790">
            <a:off x="2248199" y="436840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040165">
            <a:off x="2247466" y="305970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2195736" y="37170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23528" y="5733256"/>
            <a:ext cx="1584176" cy="523220"/>
          </a:xfrm>
          <a:prstGeom prst="rect">
            <a:avLst/>
          </a:prstGeom>
          <a:noFill/>
        </p:spPr>
        <p:txBody>
          <a:bodyPr wrap="square" rtlCol="0">
            <a:spAutoFit/>
          </a:bodyPr>
          <a:lstStyle/>
          <a:p>
            <a:r>
              <a:rPr lang="sr-Latn-RS" sz="2800" dirty="0" smtClean="0"/>
              <a:t>PROCES</a:t>
            </a:r>
            <a:endParaRPr lang="en-US" sz="2800" dirty="0"/>
          </a:p>
        </p:txBody>
      </p:sp>
      <p:sp>
        <p:nvSpPr>
          <p:cNvPr id="19" name="TextBox 18"/>
          <p:cNvSpPr txBox="1"/>
          <p:nvPr/>
        </p:nvSpPr>
        <p:spPr>
          <a:xfrm>
            <a:off x="3779912" y="5157192"/>
            <a:ext cx="3600400" cy="523220"/>
          </a:xfrm>
          <a:prstGeom prst="rect">
            <a:avLst/>
          </a:prstGeom>
          <a:noFill/>
        </p:spPr>
        <p:txBody>
          <a:bodyPr wrap="square" rtlCol="0">
            <a:spAutoFit/>
          </a:bodyPr>
          <a:lstStyle/>
          <a:p>
            <a:r>
              <a:rPr lang="sr-Latn-RS" sz="2800" dirty="0" smtClean="0"/>
              <a:t>PREDMET RADA</a:t>
            </a:r>
            <a:endParaRPr lang="en-US" sz="2800" dirty="0"/>
          </a:p>
        </p:txBody>
      </p:sp>
      <p:sp>
        <p:nvSpPr>
          <p:cNvPr id="20" name="TextBox 19"/>
          <p:cNvSpPr txBox="1"/>
          <p:nvPr/>
        </p:nvSpPr>
        <p:spPr>
          <a:xfrm>
            <a:off x="3779912" y="6218148"/>
            <a:ext cx="3600400" cy="523220"/>
          </a:xfrm>
          <a:prstGeom prst="rect">
            <a:avLst/>
          </a:prstGeom>
          <a:noFill/>
        </p:spPr>
        <p:txBody>
          <a:bodyPr wrap="square" rtlCol="0">
            <a:spAutoFit/>
          </a:bodyPr>
          <a:lstStyle/>
          <a:p>
            <a:r>
              <a:rPr lang="sr-Latn-RS" sz="2800" dirty="0" smtClean="0"/>
              <a:t>PREDMET RADA</a:t>
            </a:r>
            <a:endParaRPr lang="en-US" sz="2800" dirty="0"/>
          </a:p>
        </p:txBody>
      </p:sp>
      <p:sp>
        <p:nvSpPr>
          <p:cNvPr id="21" name="Right Arrow 20"/>
          <p:cNvSpPr/>
          <p:nvPr/>
        </p:nvSpPr>
        <p:spPr>
          <a:xfrm rot="20739598">
            <a:off x="2195736" y="542304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103429">
            <a:off x="2168502" y="604276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par>
                          <p:cTn id="40" fill="hold">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dissolv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dissolve">
                                      <p:cBhvr>
                                        <p:cTn id="53" dur="500"/>
                                        <p:tgtEl>
                                          <p:spTgt spid="21"/>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dissolve">
                                      <p:cBhvr>
                                        <p:cTn id="56" dur="500"/>
                                        <p:tgtEl>
                                          <p:spTgt spid="22"/>
                                        </p:tgtEl>
                                      </p:cBhvr>
                                    </p:animEffect>
                                  </p:childTnLst>
                                </p:cTn>
                              </p:par>
                            </p:childTnLst>
                          </p:cTn>
                        </p:par>
                        <p:par>
                          <p:cTn id="57" fill="hold">
                            <p:stCondLst>
                              <p:cond delay="500"/>
                            </p:stCondLst>
                            <p:childTnLst>
                              <p:par>
                                <p:cTn id="58" presetID="9"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dissolve">
                                      <p:cBhvr>
                                        <p:cTn id="60" dur="500"/>
                                        <p:tgtEl>
                                          <p:spTgt spid="19"/>
                                        </p:tgtEl>
                                      </p:cBhvr>
                                    </p:animEffect>
                                  </p:childTnLst>
                                </p:cTn>
                              </p:par>
                            </p:childTnLst>
                          </p:cTn>
                        </p:par>
                        <p:par>
                          <p:cTn id="61" fill="hold">
                            <p:stCondLst>
                              <p:cond delay="1000"/>
                            </p:stCondLst>
                            <p:childTnLst>
                              <p:par>
                                <p:cTn id="62" presetID="9" presetClass="entr" presetSubtype="0"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dissolve">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p:bldP spid="12" grpId="0"/>
      <p:bldP spid="13" grpId="0"/>
      <p:bldP spid="14" grpId="0"/>
      <p:bldP spid="15" grpId="0" animBg="1"/>
      <p:bldP spid="16" grpId="0" animBg="1"/>
      <p:bldP spid="17" grpId="0" animBg="1"/>
      <p:bldP spid="18" grpId="0"/>
      <p:bldP spid="19" grpId="0"/>
      <p:bldP spid="20" grpId="0"/>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57200"/>
            <a:ext cx="8229600" cy="450850"/>
          </a:xfrm>
        </p:spPr>
        <p:txBody>
          <a:bodyPr>
            <a:noAutofit/>
          </a:bodyPr>
          <a:lstStyle/>
          <a:p>
            <a:r>
              <a:rPr lang="sr-Latn-CS" sz="3600" dirty="0" smtClean="0">
                <a:effectLst>
                  <a:outerShdw blurRad="38100" dist="38100" dir="2700000" algn="tl">
                    <a:srgbClr val="000000">
                      <a:alpha val="43137"/>
                    </a:srgbClr>
                  </a:outerShdw>
                </a:effectLst>
              </a:rPr>
              <a:t>OSNOVNI PRINCIPI I PRAVILA IDENTIFIKACIJE PROCESA (1)</a:t>
            </a:r>
            <a:endParaRPr lang="en-US" sz="3600" dirty="0" smtClean="0">
              <a:effectLst>
                <a:outerShdw blurRad="38100" dist="38100" dir="2700000" algn="tl">
                  <a:srgbClr val="000000">
                    <a:alpha val="43137"/>
                  </a:srgbClr>
                </a:outerShdw>
              </a:effectLst>
            </a:endParaRPr>
          </a:p>
        </p:txBody>
      </p:sp>
      <p:sp>
        <p:nvSpPr>
          <p:cNvPr id="5123" name="Rectangle 3"/>
          <p:cNvSpPr>
            <a:spLocks noGrp="1" noChangeArrowheads="1"/>
          </p:cNvSpPr>
          <p:nvPr>
            <p:ph idx="1"/>
          </p:nvPr>
        </p:nvSpPr>
        <p:spPr>
          <a:xfrm>
            <a:off x="457200" y="1236663"/>
            <a:ext cx="8229600" cy="5121295"/>
          </a:xfrm>
        </p:spPr>
        <p:txBody>
          <a:bodyPr/>
          <a:lstStyle/>
          <a:p>
            <a:pPr>
              <a:lnSpc>
                <a:spcPct val="90000"/>
              </a:lnSpc>
            </a:pPr>
            <a:r>
              <a:rPr lang="sr-Latn-CS" sz="2400" dirty="0" smtClean="0"/>
              <a:t>Procesi se mogu precizno i potpuno identifikovati samo na osnovu adekvatno identifikavong, klasifikovanog i specifikovanog predmeta rada organizacionog sistema čiji se procesi identifikuju</a:t>
            </a:r>
          </a:p>
          <a:p>
            <a:pPr>
              <a:lnSpc>
                <a:spcPct val="90000"/>
              </a:lnSpc>
            </a:pPr>
            <a:r>
              <a:rPr lang="sr-Latn-CS" sz="2400" dirty="0" smtClean="0"/>
              <a:t>Prvo treba identifikovati najkrupnije, osnovne, globalne procese, sledeći logiku koja se može prepoznati u logičkom stablu ili katalogu predmeta rada</a:t>
            </a:r>
          </a:p>
          <a:p>
            <a:pPr>
              <a:lnSpc>
                <a:spcPct val="90000"/>
              </a:lnSpc>
            </a:pPr>
            <a:r>
              <a:rPr lang="sr-Latn-CS" sz="2400" dirty="0" smtClean="0"/>
              <a:t>Pri identifikaciji procesa treba maksimalno koristiti univerzalnost kao veoma važno svojstvo. To znači da treba prepoznati sve mogućnosti da se za više predmeta rada, čija je tehnologija stvaranja veoma slična, identifikuju isti univerzalni procesi. Na primer, sve usluge davanja raznih kredita izvršavaju se sa sličnim univerzalnim procesima (prijem zahteva, obrada zahteva, odlučivanje, realizacija kredita).</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57200"/>
            <a:ext cx="8229600" cy="450850"/>
          </a:xfrm>
        </p:spPr>
        <p:txBody>
          <a:bodyPr>
            <a:noAutofit/>
          </a:bodyPr>
          <a:lstStyle/>
          <a:p>
            <a:r>
              <a:rPr lang="sr-Latn-CS" sz="3600" dirty="0" smtClean="0">
                <a:effectLst>
                  <a:outerShdw blurRad="38100" dist="38100" dir="2700000" algn="tl">
                    <a:srgbClr val="000000">
                      <a:alpha val="43137"/>
                    </a:srgbClr>
                  </a:outerShdw>
                </a:effectLst>
              </a:rPr>
              <a:t>OSNOVNI PRINCIPI I PRAVILA IDENTIFIKACIJE PROCESA (2)</a:t>
            </a:r>
            <a:endParaRPr lang="en-US" sz="3600" dirty="0" smtClean="0">
              <a:effectLst>
                <a:outerShdw blurRad="38100" dist="38100" dir="2700000" algn="tl">
                  <a:srgbClr val="000000">
                    <a:alpha val="43137"/>
                  </a:srgbClr>
                </a:outerShdw>
              </a:effectLst>
            </a:endParaRPr>
          </a:p>
        </p:txBody>
      </p:sp>
      <p:sp>
        <p:nvSpPr>
          <p:cNvPr id="6147" name="Rectangle 3"/>
          <p:cNvSpPr>
            <a:spLocks noGrp="1" noChangeArrowheads="1"/>
          </p:cNvSpPr>
          <p:nvPr>
            <p:ph idx="1"/>
          </p:nvPr>
        </p:nvSpPr>
        <p:spPr>
          <a:xfrm>
            <a:off x="457200" y="1600200"/>
            <a:ext cx="8229600" cy="3989388"/>
          </a:xfrm>
        </p:spPr>
        <p:txBody>
          <a:bodyPr/>
          <a:lstStyle/>
          <a:p>
            <a:r>
              <a:rPr lang="sr-Latn-CS" sz="2400" dirty="0" smtClean="0"/>
              <a:t>Usitnjavanje, odnosno hijerarhijsko dekomponovanje procesa treba vršiti sve dotle dok se ne prepoznaju mogućnosti i načini specificiranja procesa</a:t>
            </a:r>
          </a:p>
          <a:p>
            <a:r>
              <a:rPr lang="sr-Latn-CS" sz="2400" dirty="0" smtClean="0"/>
              <a:t>Identifikovane procese treba klasifikovati bar sa stanovišta učešća rutinskog i kreativnog načina izvršenja procesa</a:t>
            </a:r>
          </a:p>
          <a:p>
            <a:r>
              <a:rPr lang="sr-Latn-CS" sz="2400" dirty="0" smtClean="0"/>
              <a:t>Procesi su, za razliku od predmeta rada, tajna sistema. Oni pokazuju prednosti i mane posmatranog organizacionog sistema, pa se ta činjenica pri identifikaciji i korišćenju procesa, mora imati u vidu</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7950" y="457200"/>
            <a:ext cx="8856663" cy="595313"/>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Latn-C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PRIMER USLUGA</a:t>
            </a:r>
            <a:r>
              <a:rPr kumimoji="0" lang="sr-Latn-CS" sz="40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 FAKULTET (KATALOG PREDMETA RADA)</a:t>
            </a: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4" name="TextBox 3"/>
          <p:cNvSpPr txBox="1"/>
          <p:nvPr/>
        </p:nvSpPr>
        <p:spPr>
          <a:xfrm>
            <a:off x="251520" y="1124744"/>
            <a:ext cx="8640960" cy="5078313"/>
          </a:xfrm>
          <a:prstGeom prst="rect">
            <a:avLst/>
          </a:prstGeom>
          <a:noFill/>
        </p:spPr>
        <p:txBody>
          <a:bodyPr wrap="square" rtlCol="0">
            <a:spAutoFit/>
          </a:bodyPr>
          <a:lstStyle/>
          <a:p>
            <a:pPr marL="342900" indent="-342900">
              <a:buFont typeface="+mj-lt"/>
              <a:buAutoNum type="arabicPeriod"/>
            </a:pPr>
            <a:r>
              <a:rPr lang="sr-Latn-RS" dirty="0" smtClean="0"/>
              <a:t>USLUGE OBRAZOVANJA</a:t>
            </a:r>
          </a:p>
          <a:p>
            <a:pPr marL="800100" lvl="1" indent="-342900"/>
            <a:r>
              <a:rPr lang="sr-Latn-RS" dirty="0" smtClean="0"/>
              <a:t>1.1 Strukovno obrazovanje</a:t>
            </a:r>
          </a:p>
          <a:p>
            <a:pPr marL="800100" lvl="1" indent="-342900"/>
            <a:r>
              <a:rPr lang="sr-Latn-RS" dirty="0" smtClean="0"/>
              <a:t>1.2 Akademsko obrazovanje</a:t>
            </a:r>
          </a:p>
          <a:p>
            <a:pPr marL="1257300" lvl="2" indent="-342900"/>
            <a:r>
              <a:rPr lang="sr-Latn-RS" dirty="0" smtClean="0"/>
              <a:t>1.2.1 Osnovne akademske studije</a:t>
            </a:r>
          </a:p>
          <a:p>
            <a:pPr marL="1714500" lvl="3" indent="-342900"/>
            <a:r>
              <a:rPr lang="sr-Latn-RS" dirty="0" smtClean="0"/>
              <a:t>1.2.1.1 Studijski program “Informacioni sistemi i tehnologije”</a:t>
            </a:r>
          </a:p>
          <a:p>
            <a:pPr marL="1714500" lvl="3" indent="-342900"/>
            <a:r>
              <a:rPr lang="sr-Latn-RS" dirty="0" smtClean="0"/>
              <a:t>1.2.1.2 Studijski program “Menadžment i organizacija”</a:t>
            </a:r>
          </a:p>
          <a:p>
            <a:pPr marL="2171700" lvl="4" indent="-342900"/>
            <a:r>
              <a:rPr lang="sr-Latn-RS" dirty="0" smtClean="0"/>
              <a:t>1.2.1.2.1 Studijska grupa “Operacioni menadžment”</a:t>
            </a:r>
          </a:p>
          <a:p>
            <a:pPr marL="2171700" lvl="4" indent="-342900"/>
            <a:r>
              <a:rPr lang="sr-Latn-RS" dirty="0" smtClean="0"/>
              <a:t>1.2.1.2.2 Studijska grupa “Menadžment kvaliteta i standardizacija”</a:t>
            </a:r>
          </a:p>
          <a:p>
            <a:pPr marL="2171700" lvl="4" indent="-342900"/>
            <a:r>
              <a:rPr lang="sr-Latn-RS" dirty="0" smtClean="0"/>
              <a:t>1.2.1.2.3 Studijska grupa “Menadžment”</a:t>
            </a:r>
          </a:p>
          <a:p>
            <a:pPr marL="1257300" lvl="2" indent="-342900"/>
            <a:r>
              <a:rPr lang="sr-Latn-RS" dirty="0" smtClean="0"/>
              <a:t>1.2.2 Diplomske akademske studije</a:t>
            </a:r>
          </a:p>
          <a:p>
            <a:pPr marL="1257300" lvl="2" indent="-342900"/>
            <a:r>
              <a:rPr lang="sr-Latn-RS" dirty="0" smtClean="0"/>
              <a:t>1.2.3 Specijalističke akademske studije</a:t>
            </a:r>
          </a:p>
          <a:p>
            <a:pPr marL="1257300" lvl="2" indent="-342900"/>
            <a:r>
              <a:rPr lang="sr-Latn-RS" dirty="0" smtClean="0"/>
              <a:t>1.2.4 Doktorske studije</a:t>
            </a:r>
          </a:p>
          <a:p>
            <a:pPr marL="342900" indent="-342900">
              <a:buFont typeface="+mj-lt"/>
              <a:buAutoNum type="arabicPeriod"/>
            </a:pPr>
            <a:r>
              <a:rPr lang="sr-Latn-RS" dirty="0" smtClean="0"/>
              <a:t>USLUGE STRUČNOG USAVRŠAVANJA</a:t>
            </a:r>
          </a:p>
          <a:p>
            <a:pPr marL="342900" indent="-342900">
              <a:buFont typeface="+mj-lt"/>
              <a:buAutoNum type="arabicPeriod"/>
            </a:pPr>
            <a:r>
              <a:rPr lang="sr-Latn-RS" dirty="0" smtClean="0"/>
              <a:t>USLUGE ISTRAŽIVANJA, PROJEKTOVANJA I INŽENJERINGA</a:t>
            </a:r>
          </a:p>
          <a:p>
            <a:pPr marL="800100" lvl="1" indent="-342900"/>
            <a:r>
              <a:rPr lang="sr-Latn-RS" dirty="0" smtClean="0"/>
              <a:t>2.1 Usluge organizovanja naučnih skupova</a:t>
            </a:r>
          </a:p>
          <a:p>
            <a:pPr marL="800100" lvl="1" indent="-342900"/>
            <a:r>
              <a:rPr lang="sr-Latn-RS" dirty="0" smtClean="0"/>
              <a:t>2.2 Usluge izrade projekata</a:t>
            </a:r>
          </a:p>
          <a:p>
            <a:pPr marL="342900" indent="-342900">
              <a:buFont typeface="+mj-lt"/>
              <a:buAutoNum type="arabicPeriod"/>
            </a:pPr>
            <a:r>
              <a:rPr lang="sr-Latn-RS" dirty="0" smtClean="0"/>
              <a:t>POSEBNE INTELEKTUALNE USLUGE (EKSPERTIZE, KONSALTING, ...)</a:t>
            </a:r>
          </a:p>
          <a:p>
            <a:pPr marL="342900" indent="-342900">
              <a:buFont typeface="+mj-lt"/>
              <a:buAutoNum type="arabicPeriod"/>
            </a:pPr>
            <a:r>
              <a:rPr lang="sr-Latn-RS" dirty="0" smtClean="0"/>
              <a:t>USLUGE IZDAVAČKE DELATNOSTI</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128588"/>
            <a:ext cx="9144000" cy="0"/>
          </a:xfrm>
          <a:prstGeom prst="rect">
            <a:avLst/>
          </a:prstGeom>
          <a:noFill/>
          <a:ln w="9525" algn="ctr">
            <a:noFill/>
            <a:miter lim="800000"/>
            <a:headEnd/>
            <a:tailEnd/>
          </a:ln>
        </p:spPr>
        <p:txBody>
          <a:bodyPr wrap="none" anchor="ctr">
            <a:spAutoFit/>
          </a:bodyPr>
          <a:lstStyle/>
          <a:p>
            <a:endParaRPr lang="en-US"/>
          </a:p>
        </p:txBody>
      </p:sp>
      <p:sp>
        <p:nvSpPr>
          <p:cNvPr id="7" name="Rectangle 2"/>
          <p:cNvSpPr txBox="1">
            <a:spLocks noChangeArrowheads="1"/>
          </p:cNvSpPr>
          <p:nvPr/>
        </p:nvSpPr>
        <p:spPr>
          <a:xfrm>
            <a:off x="107950" y="457200"/>
            <a:ext cx="8856663" cy="595313"/>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Latn-C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PRIMER USLUGA</a:t>
            </a:r>
            <a:r>
              <a:rPr kumimoji="0" lang="sr-Latn-CS" sz="40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 FAKULTET (KOJI PROCESI STVARAJU USLUGU)</a:t>
            </a: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5" name="Rounded Rectangle 4"/>
          <p:cNvSpPr/>
          <p:nvPr/>
        </p:nvSpPr>
        <p:spPr>
          <a:xfrm>
            <a:off x="2627784" y="1844824"/>
            <a:ext cx="216024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Pružanje usluge obrazovanja</a:t>
            </a:r>
            <a:endParaRPr lang="en-US" dirty="0"/>
          </a:p>
        </p:txBody>
      </p:sp>
      <p:sp>
        <p:nvSpPr>
          <p:cNvPr id="6" name="Rounded Rectangle 5"/>
          <p:cNvSpPr/>
          <p:nvPr/>
        </p:nvSpPr>
        <p:spPr>
          <a:xfrm>
            <a:off x="6156176" y="1844824"/>
            <a:ext cx="216024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Usluga obrazovanja</a:t>
            </a:r>
            <a:endParaRPr lang="en-US" dirty="0"/>
          </a:p>
        </p:txBody>
      </p:sp>
      <p:sp>
        <p:nvSpPr>
          <p:cNvPr id="9" name="Right Arrow 8"/>
          <p:cNvSpPr/>
          <p:nvPr/>
        </p:nvSpPr>
        <p:spPr>
          <a:xfrm>
            <a:off x="5004048" y="206084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843808" y="3594720"/>
            <a:ext cx="1800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Izvođenje nastave</a:t>
            </a:r>
            <a:endParaRPr lang="en-US" dirty="0"/>
          </a:p>
        </p:txBody>
      </p:sp>
      <p:sp>
        <p:nvSpPr>
          <p:cNvPr id="12" name="Rounded Rectangle 11"/>
          <p:cNvSpPr/>
          <p:nvPr/>
        </p:nvSpPr>
        <p:spPr>
          <a:xfrm>
            <a:off x="971600" y="3594720"/>
            <a:ext cx="1800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Priprema</a:t>
            </a:r>
            <a:endParaRPr lang="en-US" dirty="0"/>
          </a:p>
        </p:txBody>
      </p:sp>
      <p:sp>
        <p:nvSpPr>
          <p:cNvPr id="13" name="Rounded Rectangle 12"/>
          <p:cNvSpPr/>
          <p:nvPr/>
        </p:nvSpPr>
        <p:spPr>
          <a:xfrm>
            <a:off x="4716016" y="3594720"/>
            <a:ext cx="1800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Izrada i odbrana završnih radova</a:t>
            </a:r>
            <a:endParaRPr lang="en-US" dirty="0"/>
          </a:p>
        </p:txBody>
      </p:sp>
      <p:sp>
        <p:nvSpPr>
          <p:cNvPr id="14" name="Rounded Rectangle 13"/>
          <p:cNvSpPr/>
          <p:nvPr/>
        </p:nvSpPr>
        <p:spPr>
          <a:xfrm>
            <a:off x="1907704" y="4602832"/>
            <a:ext cx="1800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Upis studenata</a:t>
            </a:r>
            <a:endParaRPr lang="en-US" dirty="0"/>
          </a:p>
        </p:txBody>
      </p:sp>
      <p:sp>
        <p:nvSpPr>
          <p:cNvPr id="15" name="Rounded Rectangle 14"/>
          <p:cNvSpPr/>
          <p:nvPr/>
        </p:nvSpPr>
        <p:spPr>
          <a:xfrm>
            <a:off x="3779912" y="4602832"/>
            <a:ext cx="1800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Izvođenje ispita</a:t>
            </a:r>
            <a:endParaRPr lang="en-US" dirty="0"/>
          </a:p>
        </p:txBody>
      </p:sp>
      <p:sp>
        <p:nvSpPr>
          <p:cNvPr id="16" name="Rounded Rectangle 15"/>
          <p:cNvSpPr/>
          <p:nvPr/>
        </p:nvSpPr>
        <p:spPr>
          <a:xfrm>
            <a:off x="5652120" y="4602832"/>
            <a:ext cx="1800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Pružanje administrativnih usluga</a:t>
            </a:r>
            <a:endParaRPr lang="en-US" dirty="0"/>
          </a:p>
        </p:txBody>
      </p:sp>
      <p:sp>
        <p:nvSpPr>
          <p:cNvPr id="17" name="Rounded Rectangle 16"/>
          <p:cNvSpPr/>
          <p:nvPr/>
        </p:nvSpPr>
        <p:spPr>
          <a:xfrm>
            <a:off x="35496" y="4581128"/>
            <a:ext cx="1800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t>Planiranje</a:t>
            </a:r>
            <a:endParaRPr lang="en-US" dirty="0"/>
          </a:p>
        </p:txBody>
      </p:sp>
      <p:sp>
        <p:nvSpPr>
          <p:cNvPr id="18" name="Down Arrow 17"/>
          <p:cNvSpPr/>
          <p:nvPr/>
        </p:nvSpPr>
        <p:spPr>
          <a:xfrm>
            <a:off x="3491880" y="2924944"/>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228184" y="1124744"/>
            <a:ext cx="2016224" cy="646331"/>
          </a:xfrm>
          <a:prstGeom prst="rect">
            <a:avLst/>
          </a:prstGeom>
          <a:noFill/>
        </p:spPr>
        <p:txBody>
          <a:bodyPr wrap="square" rtlCol="0">
            <a:spAutoFit/>
          </a:bodyPr>
          <a:lstStyle/>
          <a:p>
            <a:r>
              <a:rPr lang="sr-Latn-RS" dirty="0" smtClean="0"/>
              <a:t>Globalni predmet rada (usluga)</a:t>
            </a:r>
            <a:endParaRPr lang="en-US" dirty="0"/>
          </a:p>
        </p:txBody>
      </p:sp>
      <p:sp>
        <p:nvSpPr>
          <p:cNvPr id="20" name="TextBox 19"/>
          <p:cNvSpPr txBox="1"/>
          <p:nvPr/>
        </p:nvSpPr>
        <p:spPr>
          <a:xfrm>
            <a:off x="2699792" y="1124744"/>
            <a:ext cx="2016224" cy="646331"/>
          </a:xfrm>
          <a:prstGeom prst="rect">
            <a:avLst/>
          </a:prstGeom>
          <a:noFill/>
        </p:spPr>
        <p:txBody>
          <a:bodyPr wrap="square" rtlCol="0">
            <a:spAutoFit/>
          </a:bodyPr>
          <a:lstStyle/>
          <a:p>
            <a:r>
              <a:rPr lang="sr-Latn-RS" dirty="0" smtClean="0"/>
              <a:t>Globalni proces (realizacija usluge)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dissolv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childTnLst>
                          </p:cTn>
                        </p:par>
                        <p:par>
                          <p:cTn id="20" fill="hold">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ssolv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ssolv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dissolv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dissolv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2" grpId="0" animBg="1"/>
      <p:bldP spid="13" grpId="0" animBg="1"/>
      <p:bldP spid="14" grpId="0" animBg="1"/>
      <p:bldP spid="15" grpId="0" animBg="1"/>
      <p:bldP spid="16" grpId="0" animBg="1"/>
      <p:bldP spid="17" grpId="0" animBg="1"/>
      <p:bldP spid="18"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128588"/>
            <a:ext cx="9144000" cy="0"/>
          </a:xfrm>
          <a:prstGeom prst="rect">
            <a:avLst/>
          </a:prstGeom>
          <a:noFill/>
          <a:ln w="9525" algn="ctr">
            <a:noFill/>
            <a:miter lim="800000"/>
            <a:headEnd/>
            <a:tailEnd/>
          </a:ln>
        </p:spPr>
        <p:txBody>
          <a:bodyPr wrap="none" anchor="ctr">
            <a:spAutoFit/>
          </a:bodyPr>
          <a:lstStyle/>
          <a:p>
            <a:endParaRPr lang="en-US"/>
          </a:p>
        </p:txBody>
      </p:sp>
      <p:sp>
        <p:nvSpPr>
          <p:cNvPr id="7" name="Rectangle 2"/>
          <p:cNvSpPr txBox="1">
            <a:spLocks noChangeArrowheads="1"/>
          </p:cNvSpPr>
          <p:nvPr/>
        </p:nvSpPr>
        <p:spPr>
          <a:xfrm>
            <a:off x="107950" y="44624"/>
            <a:ext cx="8856663" cy="595313"/>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Latn-C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PRIMER USLUGA</a:t>
            </a:r>
            <a:r>
              <a:rPr kumimoji="0" lang="sr-Latn-CS" sz="40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 FAKULTET (KATALOG PROCESA)</a:t>
            </a: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8" name="Rectangle 5"/>
          <p:cNvSpPr>
            <a:spLocks noChangeArrowheads="1"/>
          </p:cNvSpPr>
          <p:nvPr/>
        </p:nvSpPr>
        <p:spPr bwMode="auto">
          <a:xfrm>
            <a:off x="130175" y="620688"/>
            <a:ext cx="8650288" cy="6247864"/>
          </a:xfrm>
          <a:prstGeom prst="rect">
            <a:avLst/>
          </a:prstGeom>
          <a:noFill/>
          <a:ln w="9525" algn="ctr">
            <a:noFill/>
            <a:miter lim="800000"/>
            <a:headEnd/>
            <a:tailEnd/>
          </a:ln>
        </p:spPr>
        <p:txBody>
          <a:bodyPr anchor="ctr">
            <a:spAutoFit/>
          </a:bodyPr>
          <a:lstStyle/>
          <a:p>
            <a:pPr marL="342900" indent="-342900">
              <a:buClr>
                <a:schemeClr val="tx2"/>
              </a:buClr>
            </a:pPr>
            <a:r>
              <a:rPr lang="pl-PL" sz="1600" dirty="0"/>
              <a:t>1.	Pružanje usluga </a:t>
            </a:r>
            <a:r>
              <a:rPr lang="pl-PL" sz="1600" dirty="0" smtClean="0"/>
              <a:t>obrazovanja</a:t>
            </a:r>
            <a:endParaRPr lang="pl-PL" sz="1600" dirty="0"/>
          </a:p>
          <a:p>
            <a:pPr marL="342900" indent="-342900">
              <a:buClr>
                <a:schemeClr val="tx2"/>
              </a:buClr>
            </a:pPr>
            <a:r>
              <a:rPr lang="pl-PL" sz="1600" dirty="0"/>
              <a:t>	1.1.	Planiranje </a:t>
            </a:r>
            <a:r>
              <a:rPr lang="pl-PL" sz="1600" dirty="0" smtClean="0"/>
              <a:t>obrazovanja</a:t>
            </a:r>
            <a:endParaRPr lang="pl-PL" sz="1600" dirty="0"/>
          </a:p>
          <a:p>
            <a:pPr marL="342900" indent="-342900">
              <a:buClr>
                <a:schemeClr val="tx2"/>
              </a:buClr>
            </a:pPr>
            <a:r>
              <a:rPr lang="pl-PL" sz="1600" dirty="0"/>
              <a:t>	</a:t>
            </a:r>
            <a:r>
              <a:rPr lang="pl-PL" sz="1600" dirty="0" smtClean="0"/>
              <a:t>1.2</a:t>
            </a:r>
            <a:r>
              <a:rPr lang="pl-PL" sz="1600" dirty="0"/>
              <a:t>	</a:t>
            </a:r>
            <a:r>
              <a:rPr lang="pl-PL" sz="1600" dirty="0" smtClean="0"/>
              <a:t>Priprema</a:t>
            </a:r>
          </a:p>
          <a:p>
            <a:pPr marL="342900" indent="-342900">
              <a:buClr>
                <a:schemeClr val="tx2"/>
              </a:buClr>
            </a:pPr>
            <a:r>
              <a:rPr lang="pl-PL" sz="1600" dirty="0" smtClean="0"/>
              <a:t>	1.3	Upis studenata</a:t>
            </a:r>
          </a:p>
          <a:p>
            <a:pPr marL="342900" indent="-342900">
              <a:buClr>
                <a:schemeClr val="tx2"/>
              </a:buClr>
            </a:pPr>
            <a:r>
              <a:rPr lang="pl-PL" sz="1600" dirty="0" smtClean="0"/>
              <a:t>		1.3.1	Prijavljivanje studenata</a:t>
            </a:r>
          </a:p>
          <a:p>
            <a:pPr marL="342900" indent="-342900">
              <a:buClr>
                <a:schemeClr val="tx2"/>
              </a:buClr>
            </a:pPr>
            <a:r>
              <a:rPr lang="pl-PL" sz="1600" dirty="0" smtClean="0"/>
              <a:t>		1.3.2	Realizacija prijemnog ispita</a:t>
            </a:r>
          </a:p>
          <a:p>
            <a:pPr marL="342900" indent="-342900">
              <a:buClr>
                <a:schemeClr val="tx2"/>
              </a:buClr>
            </a:pPr>
            <a:r>
              <a:rPr lang="pl-PL" sz="1600" dirty="0" smtClean="0"/>
              <a:t>		1.3.3	Unos rezultata i izrada rang liste</a:t>
            </a:r>
          </a:p>
          <a:p>
            <a:pPr marL="342900" indent="-342900">
              <a:buClr>
                <a:schemeClr val="tx2"/>
              </a:buClr>
            </a:pPr>
            <a:r>
              <a:rPr lang="pl-PL" sz="1600" dirty="0" smtClean="0"/>
              <a:t>		1.3.4	Upisivanje studenata</a:t>
            </a:r>
            <a:endParaRPr lang="pl-PL" sz="1600" dirty="0"/>
          </a:p>
          <a:p>
            <a:pPr marL="342900" indent="-342900">
              <a:buClr>
                <a:schemeClr val="tx2"/>
              </a:buClr>
            </a:pPr>
            <a:r>
              <a:rPr lang="pl-PL" sz="1600" dirty="0"/>
              <a:t>	</a:t>
            </a:r>
            <a:r>
              <a:rPr lang="pl-PL" sz="1600" dirty="0" smtClean="0"/>
              <a:t>1.4</a:t>
            </a:r>
            <a:r>
              <a:rPr lang="pl-PL" sz="1600" dirty="0"/>
              <a:t>	Izvođenje </a:t>
            </a:r>
            <a:r>
              <a:rPr lang="pl-PL" sz="1600" dirty="0" smtClean="0"/>
              <a:t>nastave</a:t>
            </a:r>
            <a:endParaRPr lang="pl-PL" sz="1600" dirty="0"/>
          </a:p>
          <a:p>
            <a:pPr marL="342900" indent="-342900">
              <a:buClr>
                <a:schemeClr val="tx2"/>
              </a:buClr>
            </a:pPr>
            <a:r>
              <a:rPr lang="pl-PL" sz="1600" dirty="0"/>
              <a:t>		1.3.1	</a:t>
            </a:r>
            <a:r>
              <a:rPr lang="pl-PL" sz="1600" dirty="0" smtClean="0"/>
              <a:t>Izvođenje predavanja i vežbi</a:t>
            </a:r>
            <a:endParaRPr lang="pl-PL" sz="1600" dirty="0"/>
          </a:p>
          <a:p>
            <a:pPr marL="342900" indent="-342900">
              <a:buClr>
                <a:schemeClr val="tx2"/>
              </a:buClr>
            </a:pPr>
            <a:r>
              <a:rPr lang="pl-PL" sz="1600" dirty="0"/>
              <a:t>		1.3.2	</a:t>
            </a:r>
            <a:r>
              <a:rPr lang="pl-PL" sz="1600" dirty="0" smtClean="0"/>
              <a:t>Vođenje izrade seminarskih i projektnih radova</a:t>
            </a:r>
            <a:endParaRPr lang="pl-PL" sz="1600" dirty="0"/>
          </a:p>
          <a:p>
            <a:pPr marL="342900" indent="-342900">
              <a:buClr>
                <a:schemeClr val="tx2"/>
              </a:buClr>
            </a:pPr>
            <a:r>
              <a:rPr lang="pl-PL" sz="1600" dirty="0"/>
              <a:t>		1.3.3	</a:t>
            </a:r>
            <a:r>
              <a:rPr lang="pl-PL" sz="1600" dirty="0" smtClean="0"/>
              <a:t>Realizacija stručne prakse</a:t>
            </a:r>
            <a:endParaRPr lang="pl-PL" sz="1600" dirty="0"/>
          </a:p>
          <a:p>
            <a:pPr marL="342900" indent="-342900">
              <a:buClr>
                <a:schemeClr val="tx2"/>
              </a:buClr>
            </a:pPr>
            <a:r>
              <a:rPr lang="pl-PL" sz="1600" dirty="0"/>
              <a:t>	</a:t>
            </a:r>
            <a:r>
              <a:rPr lang="pl-PL" sz="1600" dirty="0" smtClean="0"/>
              <a:t>1.5</a:t>
            </a:r>
            <a:r>
              <a:rPr lang="pl-PL" sz="1600" dirty="0"/>
              <a:t>	Izvođenje </a:t>
            </a:r>
            <a:r>
              <a:rPr lang="pl-PL" sz="1600" dirty="0" smtClean="0"/>
              <a:t>ispita</a:t>
            </a:r>
            <a:endParaRPr lang="pl-PL" sz="1600" dirty="0"/>
          </a:p>
          <a:p>
            <a:pPr marL="342900" indent="-342900">
              <a:buClr>
                <a:schemeClr val="tx2"/>
              </a:buClr>
            </a:pPr>
            <a:r>
              <a:rPr lang="pl-PL" sz="1600" dirty="0"/>
              <a:t>	</a:t>
            </a:r>
            <a:r>
              <a:rPr lang="pl-PL" sz="1600" dirty="0" smtClean="0"/>
              <a:t>1.6</a:t>
            </a:r>
            <a:r>
              <a:rPr lang="pl-PL" sz="1600" dirty="0"/>
              <a:t>	Izrada i odbrana završnih i diplomskih </a:t>
            </a:r>
            <a:r>
              <a:rPr lang="pl-PL" sz="1600" dirty="0" smtClean="0"/>
              <a:t>radova</a:t>
            </a:r>
            <a:endParaRPr lang="pl-PL" sz="1600" dirty="0"/>
          </a:p>
          <a:p>
            <a:pPr marL="342900" indent="-342900">
              <a:buClr>
                <a:schemeClr val="tx2"/>
              </a:buClr>
            </a:pPr>
            <a:r>
              <a:rPr lang="pl-PL" sz="1600" dirty="0"/>
              <a:t>	</a:t>
            </a:r>
            <a:r>
              <a:rPr lang="pl-PL" sz="1600" dirty="0" smtClean="0"/>
              <a:t>1.7</a:t>
            </a:r>
            <a:r>
              <a:rPr lang="pl-PL" sz="1600" dirty="0"/>
              <a:t>	</a:t>
            </a:r>
            <a:r>
              <a:rPr lang="pl-PL" sz="1600" dirty="0" smtClean="0"/>
              <a:t>Pružanje </a:t>
            </a:r>
            <a:r>
              <a:rPr lang="pl-PL" sz="1600" dirty="0"/>
              <a:t>administrativnih usluga </a:t>
            </a:r>
            <a:r>
              <a:rPr lang="pl-PL" sz="1600" dirty="0" smtClean="0"/>
              <a:t>korisnicima</a:t>
            </a:r>
          </a:p>
          <a:p>
            <a:pPr marL="342900" indent="-342900">
              <a:buClr>
                <a:schemeClr val="tx2"/>
              </a:buClr>
              <a:buAutoNum type="arabicPeriod" startAt="2"/>
            </a:pPr>
            <a:r>
              <a:rPr lang="pl-PL" sz="1600" dirty="0" smtClean="0"/>
              <a:t>Pružanje usluga stručnog usavršavanja</a:t>
            </a:r>
          </a:p>
          <a:p>
            <a:pPr marL="342900" indent="-342900">
              <a:buClr>
                <a:schemeClr val="tx2"/>
              </a:buClr>
            </a:pPr>
            <a:r>
              <a:rPr lang="pl-PL" sz="1600" dirty="0" smtClean="0"/>
              <a:t>	2.1	Razvoj programa stručnog usavršavanja</a:t>
            </a:r>
          </a:p>
          <a:p>
            <a:pPr marL="342900" indent="-342900">
              <a:buClr>
                <a:schemeClr val="tx2"/>
              </a:buClr>
            </a:pPr>
            <a:r>
              <a:rPr lang="pl-PL" sz="1600" dirty="0" smtClean="0"/>
              <a:t>	2.2	Priprema programa stručnog usavršavanja</a:t>
            </a:r>
          </a:p>
          <a:p>
            <a:pPr marL="342900" indent="-342900">
              <a:buClr>
                <a:schemeClr val="tx2"/>
              </a:buClr>
            </a:pPr>
            <a:r>
              <a:rPr lang="pl-PL" sz="1600" dirty="0" smtClean="0"/>
              <a:t>	2.3	Realizacija programa stručnog usavršavanja</a:t>
            </a:r>
            <a:endParaRPr lang="pl-PL" sz="1600" dirty="0"/>
          </a:p>
          <a:p>
            <a:pPr marL="342900" indent="-342900">
              <a:buClr>
                <a:schemeClr val="tx2"/>
              </a:buClr>
              <a:buAutoNum type="arabicPeriod" startAt="3"/>
            </a:pPr>
            <a:r>
              <a:rPr lang="pl-PL" sz="1600" dirty="0" smtClean="0"/>
              <a:t>Pružanje </a:t>
            </a:r>
            <a:r>
              <a:rPr lang="pl-PL" sz="1600" dirty="0"/>
              <a:t>istraživačkih, projektantskih i inženjering </a:t>
            </a:r>
            <a:r>
              <a:rPr lang="pl-PL" sz="1600" dirty="0" smtClean="0"/>
              <a:t>usluga</a:t>
            </a:r>
          </a:p>
          <a:p>
            <a:pPr marL="342900" indent="-342900">
              <a:buClr>
                <a:schemeClr val="tx2"/>
              </a:buClr>
            </a:pPr>
            <a:r>
              <a:rPr lang="pl-PL" sz="1600" dirty="0" smtClean="0"/>
              <a:t>	3.1	Definisanje projektnog zadatka</a:t>
            </a:r>
          </a:p>
          <a:p>
            <a:pPr marL="342900" indent="-342900">
              <a:buClr>
                <a:schemeClr val="tx2"/>
              </a:buClr>
            </a:pPr>
            <a:r>
              <a:rPr lang="pl-PL" sz="1600" dirty="0" smtClean="0"/>
              <a:t>	3.2	Realizacija projekta</a:t>
            </a:r>
          </a:p>
          <a:p>
            <a:pPr marL="342900" indent="-342900">
              <a:buClr>
                <a:schemeClr val="tx2"/>
              </a:buClr>
            </a:pPr>
            <a:r>
              <a:rPr lang="pl-PL" sz="1600" dirty="0" smtClean="0"/>
              <a:t>	3.3	Praćenje i izveštavanje</a:t>
            </a:r>
            <a:endParaRPr lang="pl-PL" sz="1600" dirty="0"/>
          </a:p>
          <a:p>
            <a:pPr marL="342900" indent="-342900">
              <a:buClr>
                <a:schemeClr val="tx2"/>
              </a:buClr>
            </a:pPr>
            <a:r>
              <a:rPr lang="pl-PL" sz="1600" dirty="0"/>
              <a:t>4</a:t>
            </a:r>
            <a:r>
              <a:rPr lang="pl-PL" sz="1600" dirty="0" smtClean="0"/>
              <a:t>.</a:t>
            </a:r>
            <a:r>
              <a:rPr lang="pl-PL" sz="1600" dirty="0"/>
              <a:t>	Pružanje konsultantskih </a:t>
            </a:r>
            <a:r>
              <a:rPr lang="pl-PL" sz="1600" dirty="0" smtClean="0"/>
              <a:t>usluga</a:t>
            </a:r>
            <a:endParaRPr lang="pl-PL" sz="1600" dirty="0"/>
          </a:p>
          <a:p>
            <a:pPr marL="342900" indent="-342900">
              <a:buClr>
                <a:schemeClr val="tx2"/>
              </a:buClr>
            </a:pPr>
            <a:r>
              <a:rPr lang="pl-PL" sz="1600" dirty="0"/>
              <a:t>5</a:t>
            </a:r>
            <a:r>
              <a:rPr lang="pl-PL" sz="1600" dirty="0" smtClean="0"/>
              <a:t>.</a:t>
            </a:r>
            <a:r>
              <a:rPr lang="pl-PL" sz="1600" dirty="0"/>
              <a:t>	</a:t>
            </a:r>
            <a:r>
              <a:rPr lang="pl-PL" sz="1600" dirty="0" smtClean="0"/>
              <a:t>Izdavanje knjiga i stručne literature</a:t>
            </a:r>
            <a:endParaRPr lang="pl-PL"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2537</TotalTime>
  <Words>1455</Words>
  <Application>Microsoft Office PowerPoint</Application>
  <PresentationFormat>On-screen Show (4:3)</PresentationFormat>
  <Paragraphs>347</Paragraphs>
  <Slides>25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Visio</vt:lpstr>
      <vt:lpstr>Slide 1</vt:lpstr>
      <vt:lpstr>PROCESNI PRISTUP</vt:lpstr>
      <vt:lpstr>KAKO IDENTIFIKOVATI PROCES</vt:lpstr>
      <vt:lpstr>PREDMET RADA = PROCES?</vt:lpstr>
      <vt:lpstr>OSNOVNI PRINCIPI I PRAVILA IDENTIFIKACIJE PROCESA (1)</vt:lpstr>
      <vt:lpstr>OSNOVNI PRINCIPI I PRAVILA IDENTIFIKACIJE PROCESA (2)</vt:lpstr>
      <vt:lpstr>Slide 7</vt:lpstr>
      <vt:lpstr>Slide 8</vt:lpstr>
      <vt:lpstr>Slide 9</vt:lpstr>
      <vt:lpstr>Slide 10</vt:lpstr>
      <vt:lpstr>Slide 11</vt:lpstr>
      <vt:lpstr>Slide 12</vt:lpstr>
      <vt:lpstr>Slide 13</vt:lpstr>
      <vt:lpstr>Slide 14</vt:lpstr>
      <vt:lpstr>KATALOG PREDMETA RADA – PROIZVODNJA ZAPTIVKI</vt:lpstr>
      <vt:lpstr>KATALOG PROCESA – PROIZVODNJA ZAPTIVKI</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Dragoslav</dc:creator>
  <cp:lastModifiedBy>Barbara</cp:lastModifiedBy>
  <cp:revision>257</cp:revision>
  <dcterms:created xsi:type="dcterms:W3CDTF">2014-06-19T05:05:40Z</dcterms:created>
  <dcterms:modified xsi:type="dcterms:W3CDTF">2018-10-30T11:19:44Z</dcterms:modified>
</cp:coreProperties>
</file>